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9"/>
  </p:notesMasterIdLst>
  <p:sldIdLst>
    <p:sldId id="320" r:id="rId2"/>
    <p:sldId id="257" r:id="rId3"/>
    <p:sldId id="258" r:id="rId4"/>
    <p:sldId id="281" r:id="rId5"/>
    <p:sldId id="282" r:id="rId6"/>
    <p:sldId id="299" r:id="rId7"/>
    <p:sldId id="300" r:id="rId8"/>
    <p:sldId id="303" r:id="rId9"/>
    <p:sldId id="304" r:id="rId10"/>
    <p:sldId id="309" r:id="rId11"/>
    <p:sldId id="310" r:id="rId12"/>
    <p:sldId id="311" r:id="rId13"/>
    <p:sldId id="305" r:id="rId14"/>
    <p:sldId id="306" r:id="rId15"/>
    <p:sldId id="307" r:id="rId16"/>
    <p:sldId id="308" r:id="rId17"/>
    <p:sldId id="312" r:id="rId18"/>
    <p:sldId id="313" r:id="rId19"/>
    <p:sldId id="314" r:id="rId20"/>
    <p:sldId id="301" r:id="rId21"/>
    <p:sldId id="315" r:id="rId22"/>
    <p:sldId id="316" r:id="rId23"/>
    <p:sldId id="319" r:id="rId24"/>
    <p:sldId id="302" r:id="rId25"/>
    <p:sldId id="317" r:id="rId26"/>
    <p:sldId id="278" r:id="rId27"/>
    <p:sldId id="280" r:id="rId28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30"/>
      <p:bold r:id="rId31"/>
      <p:italic r:id="rId32"/>
      <p:boldItalic r:id="rId33"/>
    </p:embeddedFont>
    <p:embeddedFont>
      <p:font typeface="Corbel" panose="020B0503020204020204" pitchFamily="34" charset="0"/>
      <p:regular r:id="rId34"/>
      <p:bold r:id="rId35"/>
      <p:italic r:id="rId36"/>
      <p:boldItalic r:id="rId37"/>
    </p:embeddedFont>
    <p:embeddedFont>
      <p:font typeface="Nunito" pitchFamily="2" charset="77"/>
      <p:regular r:id="rId38"/>
      <p:bold r:id="rId39"/>
      <p:italic r:id="rId40"/>
      <p:boldItalic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595"/>
  </p:normalViewPr>
  <p:slideViewPr>
    <p:cSldViewPr snapToGrid="0">
      <p:cViewPr varScale="1">
        <p:scale>
          <a:sx n="137" d="100"/>
          <a:sy n="137" d="100"/>
        </p:scale>
        <p:origin x="384" y="1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0.fntdata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20" Type="http://schemas.openxmlformats.org/officeDocument/2006/relationships/slide" Target="slides/slide19.xml"/><Relationship Id="rId41" Type="http://schemas.openxmlformats.org/officeDocument/2006/relationships/font" Target="fonts/font12.fntdata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Test_tube" TargetMode="External"/><Relationship Id="rId3" Type="http://schemas.openxmlformats.org/officeDocument/2006/relationships/image" Target="../media/image5.png"/><Relationship Id="rId7" Type="http://schemas.openxmlformats.org/officeDocument/2006/relationships/image" Target="../media/image9.jp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11.svg"/><Relationship Id="rId4" Type="http://schemas.openxmlformats.org/officeDocument/2006/relationships/image" Target="../media/image6.svg"/><Relationship Id="rId9" Type="http://schemas.openxmlformats.org/officeDocument/2006/relationships/image" Target="../media/image10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Test_tube" TargetMode="External"/><Relationship Id="rId3" Type="http://schemas.openxmlformats.org/officeDocument/2006/relationships/image" Target="../media/image5.png"/><Relationship Id="rId7" Type="http://schemas.openxmlformats.org/officeDocument/2006/relationships/image" Target="../media/image9.jp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11.svg"/><Relationship Id="rId4" Type="http://schemas.openxmlformats.org/officeDocument/2006/relationships/image" Target="../media/image6.svg"/><Relationship Id="rId9" Type="http://schemas.openxmlformats.org/officeDocument/2006/relationships/image" Target="../media/image1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B7BC8E1-3309-844A-B7C3-BADB80FA4D3B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2" csCatId="colorful" phldr="1"/>
      <dgm:spPr/>
    </dgm:pt>
    <dgm:pt modelId="{F420A2BE-0B68-D04C-B92A-21FFEC1C350B}">
      <dgm:prSet phldrT="[Text]" custT="1"/>
      <dgm:spPr>
        <a:xfrm>
          <a:off x="702751" y="1427"/>
          <a:ext cx="4316405" cy="608443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pPr>
            <a:lnSpc>
              <a:spcPct val="100000"/>
            </a:lnSpc>
          </a:pPr>
          <a:r>
            <a:rPr lang="en-US" sz="24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/>
              <a:ea typeface="+mn-ea"/>
              <a:cs typeface="+mn-cs"/>
            </a:rPr>
            <a:t>Gathering Data</a:t>
          </a:r>
        </a:p>
      </dgm:t>
    </dgm:pt>
    <dgm:pt modelId="{1EA5B4B1-16C7-A84C-8164-D06743B40FC3}" type="parTrans" cxnId="{FBA0C919-3EAE-A047-9F08-EAADA277F29C}">
      <dgm:prSet/>
      <dgm:spPr/>
      <dgm:t>
        <a:bodyPr/>
        <a:lstStyle/>
        <a:p>
          <a:endParaRPr lang="en-US" sz="1800"/>
        </a:p>
      </dgm:t>
    </dgm:pt>
    <dgm:pt modelId="{F33EB278-B9A9-BE47-ADD6-5D9F9EAF8C08}" type="sibTrans" cxnId="{FBA0C919-3EAE-A047-9F08-EAADA277F29C}">
      <dgm:prSet/>
      <dgm:spPr/>
      <dgm:t>
        <a:bodyPr/>
        <a:lstStyle/>
        <a:p>
          <a:endParaRPr lang="en-US"/>
        </a:p>
      </dgm:t>
    </dgm:pt>
    <dgm:pt modelId="{25ED7998-E72A-B94B-8308-096F89CC20CE}">
      <dgm:prSet phldrT="[Text]" custT="1"/>
      <dgm:spPr>
        <a:xfrm>
          <a:off x="702751" y="761981"/>
          <a:ext cx="4316405" cy="608443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pPr>
            <a:lnSpc>
              <a:spcPct val="100000"/>
            </a:lnSpc>
          </a:pPr>
          <a:r>
            <a:rPr lang="en-US" sz="240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/>
              <a:ea typeface="+mn-ea"/>
              <a:cs typeface="+mn-cs"/>
            </a:rPr>
            <a:t>Data Preprocessing</a:t>
          </a:r>
          <a:endParaRPr lang="en-US" sz="24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alibri"/>
            <a:ea typeface="+mn-ea"/>
            <a:cs typeface="+mn-cs"/>
          </a:endParaRPr>
        </a:p>
      </dgm:t>
    </dgm:pt>
    <dgm:pt modelId="{5DFA4643-ED1D-764C-AA8A-D8940BEA86D9}" type="parTrans" cxnId="{F3C691CC-B0C9-3846-8512-A4C133B71DC4}">
      <dgm:prSet/>
      <dgm:spPr/>
      <dgm:t>
        <a:bodyPr/>
        <a:lstStyle/>
        <a:p>
          <a:endParaRPr lang="en-US" sz="1800"/>
        </a:p>
      </dgm:t>
    </dgm:pt>
    <dgm:pt modelId="{3E354F1B-13EB-FD41-A1BF-16F5FA0C01B7}" type="sibTrans" cxnId="{F3C691CC-B0C9-3846-8512-A4C133B71DC4}">
      <dgm:prSet/>
      <dgm:spPr/>
      <dgm:t>
        <a:bodyPr/>
        <a:lstStyle/>
        <a:p>
          <a:endParaRPr lang="en-US"/>
        </a:p>
      </dgm:t>
    </dgm:pt>
    <dgm:pt modelId="{9D9198C3-AB60-5443-8250-B8A0E28BBC7C}">
      <dgm:prSet phldrT="[Text]" custT="1"/>
      <dgm:spPr>
        <a:xfrm>
          <a:off x="702751" y="3043643"/>
          <a:ext cx="4316405" cy="608443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pPr>
            <a:lnSpc>
              <a:spcPct val="100000"/>
            </a:lnSpc>
          </a:pPr>
          <a:r>
            <a:rPr lang="en-US" sz="24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/>
              <a:ea typeface="+mn-ea"/>
              <a:cs typeface="+mn-cs"/>
            </a:rPr>
            <a:t>Train and Test</a:t>
          </a:r>
        </a:p>
      </dgm:t>
    </dgm:pt>
    <dgm:pt modelId="{1C3DF958-CDA1-A549-A9D1-C4A24593843C}" type="parTrans" cxnId="{44BF886A-8526-7945-8788-AC5D4E3B9A64}">
      <dgm:prSet/>
      <dgm:spPr/>
      <dgm:t>
        <a:bodyPr/>
        <a:lstStyle/>
        <a:p>
          <a:endParaRPr lang="en-US" sz="1800"/>
        </a:p>
      </dgm:t>
    </dgm:pt>
    <dgm:pt modelId="{B497B66E-747D-4641-99F5-A7635C679B3E}" type="sibTrans" cxnId="{44BF886A-8526-7945-8788-AC5D4E3B9A64}">
      <dgm:prSet/>
      <dgm:spPr/>
      <dgm:t>
        <a:bodyPr/>
        <a:lstStyle/>
        <a:p>
          <a:endParaRPr lang="en-US"/>
        </a:p>
      </dgm:t>
    </dgm:pt>
    <dgm:pt modelId="{6DB5957F-F637-3648-8389-DDFED328C4E5}">
      <dgm:prSet phldrT="[Text]" custT="1"/>
      <dgm:spPr>
        <a:xfrm>
          <a:off x="702751" y="3804197"/>
          <a:ext cx="4316405" cy="608443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pPr>
            <a:lnSpc>
              <a:spcPct val="100000"/>
            </a:lnSpc>
          </a:pPr>
          <a:r>
            <a:rPr lang="en-US" sz="24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/>
              <a:ea typeface="+mn-ea"/>
              <a:cs typeface="+mn-cs"/>
            </a:rPr>
            <a:t>Evaluate</a:t>
          </a:r>
        </a:p>
      </dgm:t>
    </dgm:pt>
    <dgm:pt modelId="{CFACD0F5-4A10-B247-BFF4-12D0F496A5CA}" type="parTrans" cxnId="{48ACA45B-D552-1349-84CB-E964420C558D}">
      <dgm:prSet/>
      <dgm:spPr/>
      <dgm:t>
        <a:bodyPr/>
        <a:lstStyle/>
        <a:p>
          <a:endParaRPr lang="en-US" sz="1800"/>
        </a:p>
      </dgm:t>
    </dgm:pt>
    <dgm:pt modelId="{53AF344F-647F-994F-AAC3-64A9828780E0}" type="sibTrans" cxnId="{48ACA45B-D552-1349-84CB-E964420C558D}">
      <dgm:prSet/>
      <dgm:spPr/>
      <dgm:t>
        <a:bodyPr/>
        <a:lstStyle/>
        <a:p>
          <a:endParaRPr lang="en-US"/>
        </a:p>
      </dgm:t>
    </dgm:pt>
    <dgm:pt modelId="{2CFF92F5-3832-2F48-8571-309424EA67D1}">
      <dgm:prSet phldrT="[Text]" custT="1"/>
      <dgm:spPr>
        <a:xfrm>
          <a:off x="702751" y="2283089"/>
          <a:ext cx="4316405" cy="608443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pPr>
            <a:lnSpc>
              <a:spcPct val="100000"/>
            </a:lnSpc>
          </a:pPr>
          <a:r>
            <a:rPr lang="en-US" sz="24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/>
              <a:ea typeface="+mn-ea"/>
              <a:cs typeface="+mn-cs"/>
            </a:rPr>
            <a:t>Data Split</a:t>
          </a:r>
        </a:p>
      </dgm:t>
    </dgm:pt>
    <dgm:pt modelId="{6A1BF544-ED84-4046-9748-0F46379032B0}" type="sibTrans" cxnId="{5B82AFD7-72E1-C548-9B0D-BF1FF819471F}">
      <dgm:prSet/>
      <dgm:spPr/>
      <dgm:t>
        <a:bodyPr/>
        <a:lstStyle/>
        <a:p>
          <a:endParaRPr lang="en-US"/>
        </a:p>
      </dgm:t>
    </dgm:pt>
    <dgm:pt modelId="{25091039-1F24-3C48-A797-AD0B0718CD18}" type="parTrans" cxnId="{5B82AFD7-72E1-C548-9B0D-BF1FF819471F}">
      <dgm:prSet/>
      <dgm:spPr/>
      <dgm:t>
        <a:bodyPr/>
        <a:lstStyle/>
        <a:p>
          <a:endParaRPr lang="en-US" sz="1800"/>
        </a:p>
      </dgm:t>
    </dgm:pt>
    <dgm:pt modelId="{38E9EA38-A88F-4CA8-AA3B-91D154E25CC5}" type="pres">
      <dgm:prSet presAssocID="{1B7BC8E1-3309-844A-B7C3-BADB80FA4D3B}" presName="root" presStyleCnt="0">
        <dgm:presLayoutVars>
          <dgm:dir/>
          <dgm:resizeHandles val="exact"/>
        </dgm:presLayoutVars>
      </dgm:prSet>
      <dgm:spPr/>
    </dgm:pt>
    <dgm:pt modelId="{C35ABAAC-86C3-43AA-83F3-77FB38270679}" type="pres">
      <dgm:prSet presAssocID="{F420A2BE-0B68-D04C-B92A-21FFEC1C350B}" presName="compNode" presStyleCnt="0"/>
      <dgm:spPr/>
    </dgm:pt>
    <dgm:pt modelId="{EE5B103E-E91F-4142-993F-3D5D610F2C06}" type="pres">
      <dgm:prSet presAssocID="{F420A2BE-0B68-D04C-B92A-21FFEC1C350B}" presName="bgRect" presStyleLbl="bgShp" presStyleIdx="0" presStyleCnt="5"/>
      <dgm:spPr>
        <a:xfrm>
          <a:off x="0" y="1427"/>
          <a:ext cx="5019156" cy="608443"/>
        </a:xfrm>
        <a:prstGeom prst="roundRect">
          <a:avLst>
            <a:gd name="adj" fmla="val 10000"/>
          </a:avLst>
        </a:prstGeom>
        <a:solidFill>
          <a:sysClr val="window" lastClr="FFFFFF">
            <a:lumMod val="95000"/>
            <a:hueOff val="0"/>
            <a:satOff val="0"/>
            <a:lumOff val="0"/>
            <a:alphaOff val="0"/>
          </a:sysClr>
        </a:solidFill>
        <a:ln>
          <a:noFill/>
        </a:ln>
        <a:effectLst/>
      </dgm:spPr>
    </dgm:pt>
    <dgm:pt modelId="{28E6C6D8-0490-420F-8E4C-7DE655F182A4}" type="pres">
      <dgm:prSet presAssocID="{F420A2BE-0B68-D04C-B92A-21FFEC1C350B}" presName="iconRect" presStyleLbl="node1" presStyleIdx="0" presStyleCnt="5"/>
      <dgm:spPr>
        <a:xfrm>
          <a:off x="184054" y="138327"/>
          <a:ext cx="334643" cy="33464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B4C66F4E-19B9-47AF-A599-77BF7C2599D7}" type="pres">
      <dgm:prSet presAssocID="{F420A2BE-0B68-D04C-B92A-21FFEC1C350B}" presName="spaceRect" presStyleCnt="0"/>
      <dgm:spPr/>
    </dgm:pt>
    <dgm:pt modelId="{A11F1071-87BA-4273-81AB-CC9B8E2F81CF}" type="pres">
      <dgm:prSet presAssocID="{F420A2BE-0B68-D04C-B92A-21FFEC1C350B}" presName="parTx" presStyleLbl="revTx" presStyleIdx="0" presStyleCnt="5">
        <dgm:presLayoutVars>
          <dgm:chMax val="0"/>
          <dgm:chPref val="0"/>
        </dgm:presLayoutVars>
      </dgm:prSet>
      <dgm:spPr/>
    </dgm:pt>
    <dgm:pt modelId="{8EB69CD7-8CE2-4E91-8010-4F8A23CD7A4F}" type="pres">
      <dgm:prSet presAssocID="{F33EB278-B9A9-BE47-ADD6-5D9F9EAF8C08}" presName="sibTrans" presStyleCnt="0"/>
      <dgm:spPr/>
    </dgm:pt>
    <dgm:pt modelId="{FE06CB0D-6F1C-4543-803E-C478A1F82FB9}" type="pres">
      <dgm:prSet presAssocID="{25ED7998-E72A-B94B-8308-096F89CC20CE}" presName="compNode" presStyleCnt="0"/>
      <dgm:spPr/>
    </dgm:pt>
    <dgm:pt modelId="{8255CB2B-34A5-4B2A-9525-F96E08A3D0BC}" type="pres">
      <dgm:prSet presAssocID="{25ED7998-E72A-B94B-8308-096F89CC20CE}" presName="bgRect" presStyleLbl="bgShp" presStyleIdx="1" presStyleCnt="5"/>
      <dgm:spPr>
        <a:xfrm>
          <a:off x="0" y="761981"/>
          <a:ext cx="5019156" cy="608443"/>
        </a:xfrm>
        <a:prstGeom prst="roundRect">
          <a:avLst>
            <a:gd name="adj" fmla="val 10000"/>
          </a:avLst>
        </a:prstGeom>
        <a:solidFill>
          <a:sysClr val="window" lastClr="FFFFFF">
            <a:lumMod val="95000"/>
            <a:hueOff val="0"/>
            <a:satOff val="0"/>
            <a:lumOff val="0"/>
            <a:alphaOff val="0"/>
          </a:sysClr>
        </a:solidFill>
        <a:ln>
          <a:noFill/>
        </a:ln>
        <a:effectLst/>
      </dgm:spPr>
    </dgm:pt>
    <dgm:pt modelId="{43F6B466-A101-4706-B402-803E05A9E8EB}" type="pres">
      <dgm:prSet presAssocID="{25ED7998-E72A-B94B-8308-096F89CC20CE}" presName="iconRect" presStyleLbl="node1" presStyleIdx="1" presStyleCnt="5"/>
      <dgm:spPr>
        <a:xfrm>
          <a:off x="184054" y="898881"/>
          <a:ext cx="334643" cy="33464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gm:spPr>
      <dgm:extLst>
        <a:ext uri="{E40237B7-FDA0-4F09-8148-C483321AD2D9}">
          <dgm14:cNvPr xmlns:dgm14="http://schemas.microsoft.com/office/drawing/2010/diagram" id="0" name="" descr="Table"/>
        </a:ext>
      </dgm:extLst>
    </dgm:pt>
    <dgm:pt modelId="{BB97E15E-3D0E-4A92-9502-6281463232DA}" type="pres">
      <dgm:prSet presAssocID="{25ED7998-E72A-B94B-8308-096F89CC20CE}" presName="spaceRect" presStyleCnt="0"/>
      <dgm:spPr/>
    </dgm:pt>
    <dgm:pt modelId="{1B54271A-9F3D-4306-A61A-0D04B4C49F98}" type="pres">
      <dgm:prSet presAssocID="{25ED7998-E72A-B94B-8308-096F89CC20CE}" presName="parTx" presStyleLbl="revTx" presStyleIdx="1" presStyleCnt="5">
        <dgm:presLayoutVars>
          <dgm:chMax val="0"/>
          <dgm:chPref val="0"/>
        </dgm:presLayoutVars>
      </dgm:prSet>
      <dgm:spPr/>
    </dgm:pt>
    <dgm:pt modelId="{AD8995ED-0EA1-4E79-A8D0-59023EC4DE46}" type="pres">
      <dgm:prSet presAssocID="{3E354F1B-13EB-FD41-A1BF-16F5FA0C01B7}" presName="sibTrans" presStyleCnt="0"/>
      <dgm:spPr/>
    </dgm:pt>
    <dgm:pt modelId="{C026FC27-4DC2-4B2C-970E-979D3D07DD0A}" type="pres">
      <dgm:prSet presAssocID="{2CFF92F5-3832-2F48-8571-309424EA67D1}" presName="compNode" presStyleCnt="0"/>
      <dgm:spPr/>
    </dgm:pt>
    <dgm:pt modelId="{FA09933E-13B3-4E89-8973-7D964C8046BC}" type="pres">
      <dgm:prSet presAssocID="{2CFF92F5-3832-2F48-8571-309424EA67D1}" presName="bgRect" presStyleLbl="bgShp" presStyleIdx="2" presStyleCnt="5"/>
      <dgm:spPr>
        <a:xfrm>
          <a:off x="0" y="2283089"/>
          <a:ext cx="5019156" cy="608443"/>
        </a:xfrm>
        <a:prstGeom prst="roundRect">
          <a:avLst>
            <a:gd name="adj" fmla="val 10000"/>
          </a:avLst>
        </a:prstGeom>
        <a:solidFill>
          <a:sysClr val="window" lastClr="FFFFFF">
            <a:lumMod val="95000"/>
            <a:hueOff val="0"/>
            <a:satOff val="0"/>
            <a:lumOff val="0"/>
            <a:alphaOff val="0"/>
          </a:sysClr>
        </a:solidFill>
        <a:ln>
          <a:noFill/>
        </a:ln>
        <a:effectLst/>
      </dgm:spPr>
    </dgm:pt>
    <dgm:pt modelId="{E7A7EC5B-AD69-41F0-8A4E-E0D3F16EF419}" type="pres">
      <dgm:prSet presAssocID="{2CFF92F5-3832-2F48-8571-309424EA67D1}" presName="iconRect" presStyleLbl="node1" presStyleIdx="2" presStyleCnt="5"/>
      <dgm:spPr>
        <a:xfrm>
          <a:off x="184054" y="2419989"/>
          <a:ext cx="334643" cy="33464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gm:spPr>
      <dgm:extLst>
        <a:ext uri="{E40237B7-FDA0-4F09-8148-C483321AD2D9}">
          <dgm14:cNvPr xmlns:dgm14="http://schemas.microsoft.com/office/drawing/2010/diagram" id="0" name="" descr="Filter"/>
        </a:ext>
      </dgm:extLst>
    </dgm:pt>
    <dgm:pt modelId="{402F5CAF-30D9-4254-B271-221E1564D591}" type="pres">
      <dgm:prSet presAssocID="{2CFF92F5-3832-2F48-8571-309424EA67D1}" presName="spaceRect" presStyleCnt="0"/>
      <dgm:spPr/>
    </dgm:pt>
    <dgm:pt modelId="{735A60F5-7D6C-44B6-9DBF-D0A31BC09007}" type="pres">
      <dgm:prSet presAssocID="{2CFF92F5-3832-2F48-8571-309424EA67D1}" presName="parTx" presStyleLbl="revTx" presStyleIdx="2" presStyleCnt="5">
        <dgm:presLayoutVars>
          <dgm:chMax val="0"/>
          <dgm:chPref val="0"/>
        </dgm:presLayoutVars>
      </dgm:prSet>
      <dgm:spPr/>
    </dgm:pt>
    <dgm:pt modelId="{041239E3-B200-4D17-A7A9-7745E6DDD853}" type="pres">
      <dgm:prSet presAssocID="{6A1BF544-ED84-4046-9748-0F46379032B0}" presName="sibTrans" presStyleCnt="0"/>
      <dgm:spPr/>
    </dgm:pt>
    <dgm:pt modelId="{0FBE95B7-F835-4CB7-AE58-253B8EE313F9}" type="pres">
      <dgm:prSet presAssocID="{9D9198C3-AB60-5443-8250-B8A0E28BBC7C}" presName="compNode" presStyleCnt="0"/>
      <dgm:spPr/>
    </dgm:pt>
    <dgm:pt modelId="{2EC81ADF-2DD9-47EF-8CB9-44AA60939686}" type="pres">
      <dgm:prSet presAssocID="{9D9198C3-AB60-5443-8250-B8A0E28BBC7C}" presName="bgRect" presStyleLbl="bgShp" presStyleIdx="3" presStyleCnt="5"/>
      <dgm:spPr>
        <a:xfrm>
          <a:off x="0" y="3043643"/>
          <a:ext cx="5019156" cy="608443"/>
        </a:xfrm>
        <a:prstGeom prst="roundRect">
          <a:avLst>
            <a:gd name="adj" fmla="val 10000"/>
          </a:avLst>
        </a:prstGeom>
        <a:solidFill>
          <a:sysClr val="window" lastClr="FFFFFF">
            <a:lumMod val="95000"/>
            <a:hueOff val="0"/>
            <a:satOff val="0"/>
            <a:lumOff val="0"/>
            <a:alphaOff val="0"/>
          </a:sysClr>
        </a:solidFill>
        <a:ln>
          <a:noFill/>
        </a:ln>
        <a:effectLst/>
      </dgm:spPr>
    </dgm:pt>
    <dgm:pt modelId="{FCC53DFF-6BFD-40B7-9514-B805F6FB68B5}" type="pres">
      <dgm:prSet presAssocID="{9D9198C3-AB60-5443-8250-B8A0E28BBC7C}" presName="iconRect" presStyleLbl="node1" presStyleIdx="3" presStyleCnt="5"/>
      <dgm:spPr>
        <a:xfrm>
          <a:off x="184054" y="3180543"/>
          <a:ext cx="334643" cy="33464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rcRect/>
          <a:stretch>
            <a:fillRect l="-9000" r="-9000"/>
          </a:stretch>
        </a:blipFill>
        <a:ln w="25400" cap="flat" cmpd="sng" algn="ctr">
          <a:noFill/>
          <a:prstDash val="solid"/>
        </a:ln>
        <a:effectLst/>
      </dgm:spPr>
    </dgm:pt>
    <dgm:pt modelId="{149320F0-41B9-455C-9C4D-CC0E5A85925F}" type="pres">
      <dgm:prSet presAssocID="{9D9198C3-AB60-5443-8250-B8A0E28BBC7C}" presName="spaceRect" presStyleCnt="0"/>
      <dgm:spPr/>
    </dgm:pt>
    <dgm:pt modelId="{46F428C2-5CD7-4BD5-B47D-8C0AC92EA04E}" type="pres">
      <dgm:prSet presAssocID="{9D9198C3-AB60-5443-8250-B8A0E28BBC7C}" presName="parTx" presStyleLbl="revTx" presStyleIdx="3" presStyleCnt="5">
        <dgm:presLayoutVars>
          <dgm:chMax val="0"/>
          <dgm:chPref val="0"/>
        </dgm:presLayoutVars>
      </dgm:prSet>
      <dgm:spPr/>
    </dgm:pt>
    <dgm:pt modelId="{043E4F33-CC5F-48A6-B3D8-2971606330D0}" type="pres">
      <dgm:prSet presAssocID="{B497B66E-747D-4641-99F5-A7635C679B3E}" presName="sibTrans" presStyleCnt="0"/>
      <dgm:spPr/>
    </dgm:pt>
    <dgm:pt modelId="{0D65162F-A2D9-4D94-9ED5-F7D707AE0AA6}" type="pres">
      <dgm:prSet presAssocID="{6DB5957F-F637-3648-8389-DDFED328C4E5}" presName="compNode" presStyleCnt="0"/>
      <dgm:spPr/>
    </dgm:pt>
    <dgm:pt modelId="{EED69668-F08C-4E34-B88B-53B84B9D394F}" type="pres">
      <dgm:prSet presAssocID="{6DB5957F-F637-3648-8389-DDFED328C4E5}" presName="bgRect" presStyleLbl="bgShp" presStyleIdx="4" presStyleCnt="5"/>
      <dgm:spPr>
        <a:xfrm>
          <a:off x="0" y="3804197"/>
          <a:ext cx="5019156" cy="608443"/>
        </a:xfrm>
        <a:prstGeom prst="roundRect">
          <a:avLst>
            <a:gd name="adj" fmla="val 10000"/>
          </a:avLst>
        </a:prstGeom>
        <a:solidFill>
          <a:sysClr val="window" lastClr="FFFFFF">
            <a:lumMod val="95000"/>
            <a:hueOff val="0"/>
            <a:satOff val="0"/>
            <a:lumOff val="0"/>
            <a:alphaOff val="0"/>
          </a:sysClr>
        </a:solidFill>
        <a:ln>
          <a:noFill/>
        </a:ln>
        <a:effectLst/>
      </dgm:spPr>
    </dgm:pt>
    <dgm:pt modelId="{76772678-E425-4A21-AC00-3F0391ABFA02}" type="pres">
      <dgm:prSet presAssocID="{6DB5957F-F637-3648-8389-DDFED328C4E5}" presName="iconRect" presStyleLbl="node1" presStyleIdx="4" presStyleCnt="5"/>
      <dgm:spPr>
        <a:xfrm>
          <a:off x="184054" y="3941097"/>
          <a:ext cx="334643" cy="334643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9E18B6AE-DBCC-45C9-96AD-88CC0663AA0A}" type="pres">
      <dgm:prSet presAssocID="{6DB5957F-F637-3648-8389-DDFED328C4E5}" presName="spaceRect" presStyleCnt="0"/>
      <dgm:spPr/>
    </dgm:pt>
    <dgm:pt modelId="{0A647416-FB1A-4264-B34F-6A1EA86170CC}" type="pres">
      <dgm:prSet presAssocID="{6DB5957F-F637-3648-8389-DDFED328C4E5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727F3207-A6CF-4F40-962E-C67B6C207E25}" type="presOf" srcId="{1B7BC8E1-3309-844A-B7C3-BADB80FA4D3B}" destId="{38E9EA38-A88F-4CA8-AA3B-91D154E25CC5}" srcOrd="0" destOrd="0" presId="urn:microsoft.com/office/officeart/2018/2/layout/IconVerticalSolidList"/>
    <dgm:cxn modelId="{FBA0C919-3EAE-A047-9F08-EAADA277F29C}" srcId="{1B7BC8E1-3309-844A-B7C3-BADB80FA4D3B}" destId="{F420A2BE-0B68-D04C-B92A-21FFEC1C350B}" srcOrd="0" destOrd="0" parTransId="{1EA5B4B1-16C7-A84C-8164-D06743B40FC3}" sibTransId="{F33EB278-B9A9-BE47-ADD6-5D9F9EAF8C08}"/>
    <dgm:cxn modelId="{1E86A81E-66F1-8A49-9816-A2462A3BED81}" type="presOf" srcId="{2CFF92F5-3832-2F48-8571-309424EA67D1}" destId="{735A60F5-7D6C-44B6-9DBF-D0A31BC09007}" srcOrd="0" destOrd="0" presId="urn:microsoft.com/office/officeart/2018/2/layout/IconVerticalSolidList"/>
    <dgm:cxn modelId="{38A9BA21-D050-A042-8B59-D501B578FB92}" type="presOf" srcId="{F420A2BE-0B68-D04C-B92A-21FFEC1C350B}" destId="{A11F1071-87BA-4273-81AB-CC9B8E2F81CF}" srcOrd="0" destOrd="0" presId="urn:microsoft.com/office/officeart/2018/2/layout/IconVerticalSolidList"/>
    <dgm:cxn modelId="{48ACA45B-D552-1349-84CB-E964420C558D}" srcId="{1B7BC8E1-3309-844A-B7C3-BADB80FA4D3B}" destId="{6DB5957F-F637-3648-8389-DDFED328C4E5}" srcOrd="4" destOrd="0" parTransId="{CFACD0F5-4A10-B247-BFF4-12D0F496A5CA}" sibTransId="{53AF344F-647F-994F-AAC3-64A9828780E0}"/>
    <dgm:cxn modelId="{44BF886A-8526-7945-8788-AC5D4E3B9A64}" srcId="{1B7BC8E1-3309-844A-B7C3-BADB80FA4D3B}" destId="{9D9198C3-AB60-5443-8250-B8A0E28BBC7C}" srcOrd="3" destOrd="0" parTransId="{1C3DF958-CDA1-A549-A9D1-C4A24593843C}" sibTransId="{B497B66E-747D-4641-99F5-A7635C679B3E}"/>
    <dgm:cxn modelId="{4EA8A09F-968B-CD4B-A963-F4A62F793AF7}" type="presOf" srcId="{25ED7998-E72A-B94B-8308-096F89CC20CE}" destId="{1B54271A-9F3D-4306-A61A-0D04B4C49F98}" srcOrd="0" destOrd="0" presId="urn:microsoft.com/office/officeart/2018/2/layout/IconVerticalSolidList"/>
    <dgm:cxn modelId="{718A98A4-31AC-7547-8B2A-4FCA4750A8BB}" type="presOf" srcId="{9D9198C3-AB60-5443-8250-B8A0E28BBC7C}" destId="{46F428C2-5CD7-4BD5-B47D-8C0AC92EA04E}" srcOrd="0" destOrd="0" presId="urn:microsoft.com/office/officeart/2018/2/layout/IconVerticalSolidList"/>
    <dgm:cxn modelId="{F3C691CC-B0C9-3846-8512-A4C133B71DC4}" srcId="{1B7BC8E1-3309-844A-B7C3-BADB80FA4D3B}" destId="{25ED7998-E72A-B94B-8308-096F89CC20CE}" srcOrd="1" destOrd="0" parTransId="{5DFA4643-ED1D-764C-AA8A-D8940BEA86D9}" sibTransId="{3E354F1B-13EB-FD41-A1BF-16F5FA0C01B7}"/>
    <dgm:cxn modelId="{5B82AFD7-72E1-C548-9B0D-BF1FF819471F}" srcId="{1B7BC8E1-3309-844A-B7C3-BADB80FA4D3B}" destId="{2CFF92F5-3832-2F48-8571-309424EA67D1}" srcOrd="2" destOrd="0" parTransId="{25091039-1F24-3C48-A797-AD0B0718CD18}" sibTransId="{6A1BF544-ED84-4046-9748-0F46379032B0}"/>
    <dgm:cxn modelId="{8262D5EF-551B-0C4E-8D65-029E3E6D0995}" type="presOf" srcId="{6DB5957F-F637-3648-8389-DDFED328C4E5}" destId="{0A647416-FB1A-4264-B34F-6A1EA86170CC}" srcOrd="0" destOrd="0" presId="urn:microsoft.com/office/officeart/2018/2/layout/IconVerticalSolidList"/>
    <dgm:cxn modelId="{2AFB8308-2CB1-3941-B1A3-EFE322F6086C}" type="presParOf" srcId="{38E9EA38-A88F-4CA8-AA3B-91D154E25CC5}" destId="{C35ABAAC-86C3-43AA-83F3-77FB38270679}" srcOrd="0" destOrd="0" presId="urn:microsoft.com/office/officeart/2018/2/layout/IconVerticalSolidList"/>
    <dgm:cxn modelId="{7186D5C0-6E52-884F-9F6C-41A6C3134C5B}" type="presParOf" srcId="{C35ABAAC-86C3-43AA-83F3-77FB38270679}" destId="{EE5B103E-E91F-4142-993F-3D5D610F2C06}" srcOrd="0" destOrd="0" presId="urn:microsoft.com/office/officeart/2018/2/layout/IconVerticalSolidList"/>
    <dgm:cxn modelId="{8019CAE0-6181-9B45-A089-8BF4A818E5A8}" type="presParOf" srcId="{C35ABAAC-86C3-43AA-83F3-77FB38270679}" destId="{28E6C6D8-0490-420F-8E4C-7DE655F182A4}" srcOrd="1" destOrd="0" presId="urn:microsoft.com/office/officeart/2018/2/layout/IconVerticalSolidList"/>
    <dgm:cxn modelId="{E757295F-D714-9B4D-9BDD-3AB06ED9D01B}" type="presParOf" srcId="{C35ABAAC-86C3-43AA-83F3-77FB38270679}" destId="{B4C66F4E-19B9-47AF-A599-77BF7C2599D7}" srcOrd="2" destOrd="0" presId="urn:microsoft.com/office/officeart/2018/2/layout/IconVerticalSolidList"/>
    <dgm:cxn modelId="{564F8529-0F21-8743-889F-3E2792F562E6}" type="presParOf" srcId="{C35ABAAC-86C3-43AA-83F3-77FB38270679}" destId="{A11F1071-87BA-4273-81AB-CC9B8E2F81CF}" srcOrd="3" destOrd="0" presId="urn:microsoft.com/office/officeart/2018/2/layout/IconVerticalSolidList"/>
    <dgm:cxn modelId="{1AE45DEA-D5AD-F142-A31D-EB10B7193BEE}" type="presParOf" srcId="{38E9EA38-A88F-4CA8-AA3B-91D154E25CC5}" destId="{8EB69CD7-8CE2-4E91-8010-4F8A23CD7A4F}" srcOrd="1" destOrd="0" presId="urn:microsoft.com/office/officeart/2018/2/layout/IconVerticalSolidList"/>
    <dgm:cxn modelId="{43AF886D-2216-8145-AEA3-A73A8D715C7C}" type="presParOf" srcId="{38E9EA38-A88F-4CA8-AA3B-91D154E25CC5}" destId="{FE06CB0D-6F1C-4543-803E-C478A1F82FB9}" srcOrd="2" destOrd="0" presId="urn:microsoft.com/office/officeart/2018/2/layout/IconVerticalSolidList"/>
    <dgm:cxn modelId="{C07578A4-E5C5-4B47-89B1-633BE0FA5DAB}" type="presParOf" srcId="{FE06CB0D-6F1C-4543-803E-C478A1F82FB9}" destId="{8255CB2B-34A5-4B2A-9525-F96E08A3D0BC}" srcOrd="0" destOrd="0" presId="urn:microsoft.com/office/officeart/2018/2/layout/IconVerticalSolidList"/>
    <dgm:cxn modelId="{79E3FEB2-EFA9-4E4D-A415-D963A779348F}" type="presParOf" srcId="{FE06CB0D-6F1C-4543-803E-C478A1F82FB9}" destId="{43F6B466-A101-4706-B402-803E05A9E8EB}" srcOrd="1" destOrd="0" presId="urn:microsoft.com/office/officeart/2018/2/layout/IconVerticalSolidList"/>
    <dgm:cxn modelId="{43922B4A-CEFE-EF43-BDCD-AD1610BF275C}" type="presParOf" srcId="{FE06CB0D-6F1C-4543-803E-C478A1F82FB9}" destId="{BB97E15E-3D0E-4A92-9502-6281463232DA}" srcOrd="2" destOrd="0" presId="urn:microsoft.com/office/officeart/2018/2/layout/IconVerticalSolidList"/>
    <dgm:cxn modelId="{1AB3726A-9DD1-B645-9076-A67C2B6F743F}" type="presParOf" srcId="{FE06CB0D-6F1C-4543-803E-C478A1F82FB9}" destId="{1B54271A-9F3D-4306-A61A-0D04B4C49F98}" srcOrd="3" destOrd="0" presId="urn:microsoft.com/office/officeart/2018/2/layout/IconVerticalSolidList"/>
    <dgm:cxn modelId="{C217DB9F-DCEF-DC4E-8536-8BDFD7603DF1}" type="presParOf" srcId="{38E9EA38-A88F-4CA8-AA3B-91D154E25CC5}" destId="{AD8995ED-0EA1-4E79-A8D0-59023EC4DE46}" srcOrd="3" destOrd="0" presId="urn:microsoft.com/office/officeart/2018/2/layout/IconVerticalSolidList"/>
    <dgm:cxn modelId="{BED02402-6E92-B24A-BA19-E6C418BF4891}" type="presParOf" srcId="{38E9EA38-A88F-4CA8-AA3B-91D154E25CC5}" destId="{C026FC27-4DC2-4B2C-970E-979D3D07DD0A}" srcOrd="4" destOrd="0" presId="urn:microsoft.com/office/officeart/2018/2/layout/IconVerticalSolidList"/>
    <dgm:cxn modelId="{DF7097C1-37EA-7741-AD9E-6FF9D3F93785}" type="presParOf" srcId="{C026FC27-4DC2-4B2C-970E-979D3D07DD0A}" destId="{FA09933E-13B3-4E89-8973-7D964C8046BC}" srcOrd="0" destOrd="0" presId="urn:microsoft.com/office/officeart/2018/2/layout/IconVerticalSolidList"/>
    <dgm:cxn modelId="{A8BA3367-937C-8B44-9387-ECB5E94D1BE3}" type="presParOf" srcId="{C026FC27-4DC2-4B2C-970E-979D3D07DD0A}" destId="{E7A7EC5B-AD69-41F0-8A4E-E0D3F16EF419}" srcOrd="1" destOrd="0" presId="urn:microsoft.com/office/officeart/2018/2/layout/IconVerticalSolidList"/>
    <dgm:cxn modelId="{A5F61596-80B7-FD44-8458-E34F8279D5EC}" type="presParOf" srcId="{C026FC27-4DC2-4B2C-970E-979D3D07DD0A}" destId="{402F5CAF-30D9-4254-B271-221E1564D591}" srcOrd="2" destOrd="0" presId="urn:microsoft.com/office/officeart/2018/2/layout/IconVerticalSolidList"/>
    <dgm:cxn modelId="{0411B787-CEFF-6043-BC73-EA8BC622C0BB}" type="presParOf" srcId="{C026FC27-4DC2-4B2C-970E-979D3D07DD0A}" destId="{735A60F5-7D6C-44B6-9DBF-D0A31BC09007}" srcOrd="3" destOrd="0" presId="urn:microsoft.com/office/officeart/2018/2/layout/IconVerticalSolidList"/>
    <dgm:cxn modelId="{C71031AE-2E5C-8E41-9526-9D8480AD3D9B}" type="presParOf" srcId="{38E9EA38-A88F-4CA8-AA3B-91D154E25CC5}" destId="{041239E3-B200-4D17-A7A9-7745E6DDD853}" srcOrd="5" destOrd="0" presId="urn:microsoft.com/office/officeart/2018/2/layout/IconVerticalSolidList"/>
    <dgm:cxn modelId="{44D26853-A371-E142-9D89-77849B492106}" type="presParOf" srcId="{38E9EA38-A88F-4CA8-AA3B-91D154E25CC5}" destId="{0FBE95B7-F835-4CB7-AE58-253B8EE313F9}" srcOrd="6" destOrd="0" presId="urn:microsoft.com/office/officeart/2018/2/layout/IconVerticalSolidList"/>
    <dgm:cxn modelId="{F7377C1C-2477-834F-8A61-54F1D4FCE7D2}" type="presParOf" srcId="{0FBE95B7-F835-4CB7-AE58-253B8EE313F9}" destId="{2EC81ADF-2DD9-47EF-8CB9-44AA60939686}" srcOrd="0" destOrd="0" presId="urn:microsoft.com/office/officeart/2018/2/layout/IconVerticalSolidList"/>
    <dgm:cxn modelId="{26B7ACDE-0B7E-484E-90CE-986684575EF1}" type="presParOf" srcId="{0FBE95B7-F835-4CB7-AE58-253B8EE313F9}" destId="{FCC53DFF-6BFD-40B7-9514-B805F6FB68B5}" srcOrd="1" destOrd="0" presId="urn:microsoft.com/office/officeart/2018/2/layout/IconVerticalSolidList"/>
    <dgm:cxn modelId="{379EE79D-AFEF-9945-89BE-1FCFA8925C62}" type="presParOf" srcId="{0FBE95B7-F835-4CB7-AE58-253B8EE313F9}" destId="{149320F0-41B9-455C-9C4D-CC0E5A85925F}" srcOrd="2" destOrd="0" presId="urn:microsoft.com/office/officeart/2018/2/layout/IconVerticalSolidList"/>
    <dgm:cxn modelId="{7D7BE9BC-398D-8845-8F1E-0E887C588715}" type="presParOf" srcId="{0FBE95B7-F835-4CB7-AE58-253B8EE313F9}" destId="{46F428C2-5CD7-4BD5-B47D-8C0AC92EA04E}" srcOrd="3" destOrd="0" presId="urn:microsoft.com/office/officeart/2018/2/layout/IconVerticalSolidList"/>
    <dgm:cxn modelId="{E0783E60-2106-FA4F-BA7D-DB929BB95AAB}" type="presParOf" srcId="{38E9EA38-A88F-4CA8-AA3B-91D154E25CC5}" destId="{043E4F33-CC5F-48A6-B3D8-2971606330D0}" srcOrd="7" destOrd="0" presId="urn:microsoft.com/office/officeart/2018/2/layout/IconVerticalSolidList"/>
    <dgm:cxn modelId="{394FAF4B-1E88-2B49-A37E-614C079BDA2E}" type="presParOf" srcId="{38E9EA38-A88F-4CA8-AA3B-91D154E25CC5}" destId="{0D65162F-A2D9-4D94-9ED5-F7D707AE0AA6}" srcOrd="8" destOrd="0" presId="urn:microsoft.com/office/officeart/2018/2/layout/IconVerticalSolidList"/>
    <dgm:cxn modelId="{A052DD8F-A9B9-A54C-85BD-360A5D040825}" type="presParOf" srcId="{0D65162F-A2D9-4D94-9ED5-F7D707AE0AA6}" destId="{EED69668-F08C-4E34-B88B-53B84B9D394F}" srcOrd="0" destOrd="0" presId="urn:microsoft.com/office/officeart/2018/2/layout/IconVerticalSolidList"/>
    <dgm:cxn modelId="{E2150FE3-7B79-7B47-98C1-2F0D7294AC0A}" type="presParOf" srcId="{0D65162F-A2D9-4D94-9ED5-F7D707AE0AA6}" destId="{76772678-E425-4A21-AC00-3F0391ABFA02}" srcOrd="1" destOrd="0" presId="urn:microsoft.com/office/officeart/2018/2/layout/IconVerticalSolidList"/>
    <dgm:cxn modelId="{860D38E3-ED43-E145-B380-7C7E013B9892}" type="presParOf" srcId="{0D65162F-A2D9-4D94-9ED5-F7D707AE0AA6}" destId="{9E18B6AE-DBCC-45C9-96AD-88CC0663AA0A}" srcOrd="2" destOrd="0" presId="urn:microsoft.com/office/officeart/2018/2/layout/IconVerticalSolidList"/>
    <dgm:cxn modelId="{6EAA47FB-5BA9-EC45-BE8E-73D5AB3BB966}" type="presParOf" srcId="{0D65162F-A2D9-4D94-9ED5-F7D707AE0AA6}" destId="{0A647416-FB1A-4264-B34F-6A1EA86170CC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5B103E-E91F-4142-993F-3D5D610F2C06}">
      <dsp:nvSpPr>
        <dsp:cNvPr id="0" name=""/>
        <dsp:cNvSpPr/>
      </dsp:nvSpPr>
      <dsp:spPr>
        <a:xfrm>
          <a:off x="0" y="3448"/>
          <a:ext cx="5019156" cy="734528"/>
        </a:xfrm>
        <a:prstGeom prst="roundRect">
          <a:avLst>
            <a:gd name="adj" fmla="val 10000"/>
          </a:avLst>
        </a:prstGeom>
        <a:solidFill>
          <a:sysClr val="window" lastClr="FFFFFF">
            <a:lumMod val="95000"/>
            <a:hueOff val="0"/>
            <a:satOff val="0"/>
            <a:lumOff val="0"/>
            <a:alphaOff val="0"/>
          </a:sys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8E6C6D8-0490-420F-8E4C-7DE655F182A4}">
      <dsp:nvSpPr>
        <dsp:cNvPr id="0" name=""/>
        <dsp:cNvSpPr/>
      </dsp:nvSpPr>
      <dsp:spPr>
        <a:xfrm>
          <a:off x="222194" y="168717"/>
          <a:ext cx="403990" cy="40399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1F1071-87BA-4273-81AB-CC9B8E2F81CF}">
      <dsp:nvSpPr>
        <dsp:cNvPr id="0" name=""/>
        <dsp:cNvSpPr/>
      </dsp:nvSpPr>
      <dsp:spPr>
        <a:xfrm>
          <a:off x="848380" y="3448"/>
          <a:ext cx="4170776" cy="7345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7738" tIns="77738" rIns="77738" bIns="77738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/>
              <a:ea typeface="+mn-ea"/>
              <a:cs typeface="+mn-cs"/>
            </a:rPr>
            <a:t>Gathering Data</a:t>
          </a:r>
        </a:p>
      </dsp:txBody>
      <dsp:txXfrm>
        <a:off x="848380" y="3448"/>
        <a:ext cx="4170776" cy="734528"/>
      </dsp:txXfrm>
    </dsp:sp>
    <dsp:sp modelId="{8255CB2B-34A5-4B2A-9525-F96E08A3D0BC}">
      <dsp:nvSpPr>
        <dsp:cNvPr id="0" name=""/>
        <dsp:cNvSpPr/>
      </dsp:nvSpPr>
      <dsp:spPr>
        <a:xfrm>
          <a:off x="0" y="921609"/>
          <a:ext cx="5019156" cy="734528"/>
        </a:xfrm>
        <a:prstGeom prst="roundRect">
          <a:avLst>
            <a:gd name="adj" fmla="val 10000"/>
          </a:avLst>
        </a:prstGeom>
        <a:solidFill>
          <a:sysClr val="window" lastClr="FFFFFF">
            <a:lumMod val="95000"/>
            <a:hueOff val="0"/>
            <a:satOff val="0"/>
            <a:lumOff val="0"/>
            <a:alphaOff val="0"/>
          </a:sys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3F6B466-A101-4706-B402-803E05A9E8EB}">
      <dsp:nvSpPr>
        <dsp:cNvPr id="0" name=""/>
        <dsp:cNvSpPr/>
      </dsp:nvSpPr>
      <dsp:spPr>
        <a:xfrm>
          <a:off x="222194" y="1086878"/>
          <a:ext cx="403990" cy="40399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54271A-9F3D-4306-A61A-0D04B4C49F98}">
      <dsp:nvSpPr>
        <dsp:cNvPr id="0" name=""/>
        <dsp:cNvSpPr/>
      </dsp:nvSpPr>
      <dsp:spPr>
        <a:xfrm>
          <a:off x="848380" y="921609"/>
          <a:ext cx="4170776" cy="7345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7738" tIns="77738" rIns="77738" bIns="77738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/>
              <a:ea typeface="+mn-ea"/>
              <a:cs typeface="+mn-cs"/>
            </a:rPr>
            <a:t>Data Preprocessing</a:t>
          </a:r>
          <a:endParaRPr lang="en-US" sz="2400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alibri"/>
            <a:ea typeface="+mn-ea"/>
            <a:cs typeface="+mn-cs"/>
          </a:endParaRPr>
        </a:p>
      </dsp:txBody>
      <dsp:txXfrm>
        <a:off x="848380" y="921609"/>
        <a:ext cx="4170776" cy="734528"/>
      </dsp:txXfrm>
    </dsp:sp>
    <dsp:sp modelId="{FA09933E-13B3-4E89-8973-7D964C8046BC}">
      <dsp:nvSpPr>
        <dsp:cNvPr id="0" name=""/>
        <dsp:cNvSpPr/>
      </dsp:nvSpPr>
      <dsp:spPr>
        <a:xfrm>
          <a:off x="0" y="1839770"/>
          <a:ext cx="5019156" cy="734528"/>
        </a:xfrm>
        <a:prstGeom prst="roundRect">
          <a:avLst>
            <a:gd name="adj" fmla="val 10000"/>
          </a:avLst>
        </a:prstGeom>
        <a:solidFill>
          <a:sysClr val="window" lastClr="FFFFFF">
            <a:lumMod val="95000"/>
            <a:hueOff val="0"/>
            <a:satOff val="0"/>
            <a:lumOff val="0"/>
            <a:alphaOff val="0"/>
          </a:sys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7A7EC5B-AD69-41F0-8A4E-E0D3F16EF419}">
      <dsp:nvSpPr>
        <dsp:cNvPr id="0" name=""/>
        <dsp:cNvSpPr/>
      </dsp:nvSpPr>
      <dsp:spPr>
        <a:xfrm>
          <a:off x="222194" y="2005039"/>
          <a:ext cx="403990" cy="40399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5A60F5-7D6C-44B6-9DBF-D0A31BC09007}">
      <dsp:nvSpPr>
        <dsp:cNvPr id="0" name=""/>
        <dsp:cNvSpPr/>
      </dsp:nvSpPr>
      <dsp:spPr>
        <a:xfrm>
          <a:off x="848380" y="1839770"/>
          <a:ext cx="4170776" cy="7345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7738" tIns="77738" rIns="77738" bIns="77738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/>
              <a:ea typeface="+mn-ea"/>
              <a:cs typeface="+mn-cs"/>
            </a:rPr>
            <a:t>Data Split</a:t>
          </a:r>
        </a:p>
      </dsp:txBody>
      <dsp:txXfrm>
        <a:off x="848380" y="1839770"/>
        <a:ext cx="4170776" cy="734528"/>
      </dsp:txXfrm>
    </dsp:sp>
    <dsp:sp modelId="{2EC81ADF-2DD9-47EF-8CB9-44AA60939686}">
      <dsp:nvSpPr>
        <dsp:cNvPr id="0" name=""/>
        <dsp:cNvSpPr/>
      </dsp:nvSpPr>
      <dsp:spPr>
        <a:xfrm>
          <a:off x="0" y="2757931"/>
          <a:ext cx="5019156" cy="734528"/>
        </a:xfrm>
        <a:prstGeom prst="roundRect">
          <a:avLst>
            <a:gd name="adj" fmla="val 10000"/>
          </a:avLst>
        </a:prstGeom>
        <a:solidFill>
          <a:sysClr val="window" lastClr="FFFFFF">
            <a:lumMod val="95000"/>
            <a:hueOff val="0"/>
            <a:satOff val="0"/>
            <a:lumOff val="0"/>
            <a:alphaOff val="0"/>
          </a:sys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CC53DFF-6BFD-40B7-9514-B805F6FB68B5}">
      <dsp:nvSpPr>
        <dsp:cNvPr id="0" name=""/>
        <dsp:cNvSpPr/>
      </dsp:nvSpPr>
      <dsp:spPr>
        <a:xfrm>
          <a:off x="222194" y="2923199"/>
          <a:ext cx="403990" cy="40399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rcRect/>
          <a:stretch>
            <a:fillRect l="-9000" r="-9000"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6F428C2-5CD7-4BD5-B47D-8C0AC92EA04E}">
      <dsp:nvSpPr>
        <dsp:cNvPr id="0" name=""/>
        <dsp:cNvSpPr/>
      </dsp:nvSpPr>
      <dsp:spPr>
        <a:xfrm>
          <a:off x="848380" y="2757931"/>
          <a:ext cx="4170776" cy="7345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7738" tIns="77738" rIns="77738" bIns="77738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/>
              <a:ea typeface="+mn-ea"/>
              <a:cs typeface="+mn-cs"/>
            </a:rPr>
            <a:t>Train and Test</a:t>
          </a:r>
        </a:p>
      </dsp:txBody>
      <dsp:txXfrm>
        <a:off x="848380" y="2757931"/>
        <a:ext cx="4170776" cy="734528"/>
      </dsp:txXfrm>
    </dsp:sp>
    <dsp:sp modelId="{EED69668-F08C-4E34-B88B-53B84B9D394F}">
      <dsp:nvSpPr>
        <dsp:cNvPr id="0" name=""/>
        <dsp:cNvSpPr/>
      </dsp:nvSpPr>
      <dsp:spPr>
        <a:xfrm>
          <a:off x="0" y="3676091"/>
          <a:ext cx="5019156" cy="734528"/>
        </a:xfrm>
        <a:prstGeom prst="roundRect">
          <a:avLst>
            <a:gd name="adj" fmla="val 10000"/>
          </a:avLst>
        </a:prstGeom>
        <a:solidFill>
          <a:sysClr val="window" lastClr="FFFFFF">
            <a:lumMod val="95000"/>
            <a:hueOff val="0"/>
            <a:satOff val="0"/>
            <a:lumOff val="0"/>
            <a:alphaOff val="0"/>
          </a:sys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6772678-E425-4A21-AC00-3F0391ABFA02}">
      <dsp:nvSpPr>
        <dsp:cNvPr id="0" name=""/>
        <dsp:cNvSpPr/>
      </dsp:nvSpPr>
      <dsp:spPr>
        <a:xfrm>
          <a:off x="222194" y="3841360"/>
          <a:ext cx="403990" cy="40399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A647416-FB1A-4264-B34F-6A1EA86170CC}">
      <dsp:nvSpPr>
        <dsp:cNvPr id="0" name=""/>
        <dsp:cNvSpPr/>
      </dsp:nvSpPr>
      <dsp:spPr>
        <a:xfrm>
          <a:off x="848380" y="3676091"/>
          <a:ext cx="4170776" cy="7345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7738" tIns="77738" rIns="77738" bIns="77738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/>
              <a:ea typeface="+mn-ea"/>
              <a:cs typeface="+mn-cs"/>
            </a:rPr>
            <a:t>Evaluate</a:t>
          </a:r>
        </a:p>
      </dsp:txBody>
      <dsp:txXfrm>
        <a:off x="848380" y="3676091"/>
        <a:ext cx="4170776" cy="73452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749f2e0591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749f2e0591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749f2e0591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749f2e0591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7496f78224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7496f78224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749f2e0591_2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749f2e0591_2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6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" name="Google Shape;34;p2"/>
          <p:cNvSpPr txBox="1">
            <a:spLocks noGrp="1"/>
          </p:cNvSpPr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endParaRPr/>
          </a:p>
        </p:txBody>
      </p:sp>
      <p:sp>
        <p:nvSpPr>
          <p:cNvPr id="35" name="Google Shape;35;p2"/>
          <p:cNvSpPr txBox="1">
            <a:spLocks noGrp="1"/>
          </p:cNvSpPr>
          <p:nvPr>
            <p:ph type="subTitle" idx="1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2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3"/>
        </a:solid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" name="Google Shape;39;p3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Google Shape;4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" name="Google Shape;47;p3"/>
          <p:cNvSpPr txBox="1">
            <a:spLocks noGrp="1"/>
          </p:cNvSpPr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3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chemeClr val="dk2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4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54" name="Google Shape;54;p4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solidFill>
          <a:schemeClr val="dk2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5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61" name="Google Shape;61;p5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2" name="Google Shape;62;p5"/>
          <p:cNvSpPr txBox="1">
            <a:spLocks noGrp="1"/>
          </p:cNvSpPr>
          <p:nvPr>
            <p:ph type="body" idx="2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3" name="Google Shape;63;p5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solidFill>
          <a:schemeClr val="dk2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6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69" name="Google Shape;69;p6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1"/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3" name="Google Shape;93;p8"/>
          <p:cNvSpPr txBox="1">
            <a:spLocks noGrp="1"/>
          </p:cNvSpPr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94" name="Google Shape;94;p8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dk2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9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00" name="Google Shape;100;p9"/>
          <p:cNvSpPr txBox="1">
            <a:spLocks noGrp="1"/>
          </p:cNvSpPr>
          <p:nvPr>
            <p:ph type="subTitle" idx="1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1" name="Google Shape;101;p9"/>
          <p:cNvSpPr txBox="1">
            <a:spLocks noGrp="1"/>
          </p:cNvSpPr>
          <p:nvPr>
            <p:ph type="body" idx="2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02" name="Google Shape;102;p9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solidFill>
          <a:schemeClr val="accent1"/>
        </a:solid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10"/>
          <p:cNvSpPr txBox="1">
            <a:spLocks noGrp="1"/>
          </p:cNvSpPr>
          <p:nvPr>
            <p:ph type="body" idx="1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8" name="Google Shape;108;p10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9" name="Google Shape;119;p11"/>
          <p:cNvSpPr txBox="1">
            <a:spLocks noGrp="1"/>
          </p:cNvSpPr>
          <p:nvPr>
            <p:ph type="title" hasCustomPrompt="1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>
            <a:spLocks noGrp="1"/>
          </p:cNvSpPr>
          <p:nvPr>
            <p:ph type="body" idx="1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ctr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ctr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ctr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ctr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ctr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1" name="Google Shape;121;p11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hift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en.wikipedia.org/wiki/Mickey_Mouse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atasets/covid-19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13CF8898-7939-4348-B0B0-C1E857128A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5850" y="1383850"/>
            <a:ext cx="6806428" cy="1379700"/>
          </a:xfrm>
        </p:spPr>
        <p:txBody>
          <a:bodyPr/>
          <a:lstStyle/>
          <a:p>
            <a:r>
              <a:rPr lang="en-US" sz="3200" dirty="0"/>
              <a:t>“COVID”</a:t>
            </a:r>
            <a:br>
              <a:rPr lang="en-US" sz="3200" dirty="0"/>
            </a:br>
            <a:r>
              <a:rPr lang="en-US" sz="3200" dirty="0"/>
              <a:t>Forecasting Cases &amp; Deaths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9A7DAAC-4B58-2A46-8689-523F857A80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4967108"/>
              </p:ext>
            </p:extLst>
          </p:nvPr>
        </p:nvGraphicFramePr>
        <p:xfrm>
          <a:off x="0" y="3522980"/>
          <a:ext cx="3339058" cy="1620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603564">
                  <a:extLst>
                    <a:ext uri="{9D8B030D-6E8A-4147-A177-3AD203B41FA5}">
                      <a16:colId xmlns:a16="http://schemas.microsoft.com/office/drawing/2014/main" val="2524084963"/>
                    </a:ext>
                  </a:extLst>
                </a:gridCol>
                <a:gridCol w="1735494">
                  <a:extLst>
                    <a:ext uri="{9D8B030D-6E8A-4147-A177-3AD203B41FA5}">
                      <a16:colId xmlns:a16="http://schemas.microsoft.com/office/drawing/2014/main" val="28401814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Guided BY: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Team Member: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09704"/>
                  </a:ext>
                </a:extLst>
              </a:tr>
              <a:tr h="321051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Jongwook Woo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Jay Joshi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Shradha Shinde</a:t>
                      </a:r>
                      <a:br>
                        <a:rPr lang="en-US" dirty="0">
                          <a:solidFill>
                            <a:schemeClr val="bg2"/>
                          </a:solidFill>
                        </a:rPr>
                      </a:br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Sowmya Mareedu</a:t>
                      </a:r>
                    </a:p>
                    <a:p>
                      <a:endParaRPr lang="en-US" dirty="0">
                        <a:solidFill>
                          <a:schemeClr val="bg2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58772198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>
                        <a:solidFill>
                          <a:schemeClr val="bg2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2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435320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107100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map&#10;&#10;Description automatically generated">
            <a:extLst>
              <a:ext uri="{FF2B5EF4-FFF2-40B4-BE49-F238E27FC236}">
                <a16:creationId xmlns:a16="http://schemas.microsoft.com/office/drawing/2014/main" id="{FEDDB40A-4B30-814A-9C41-FFF3C023EE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5832"/>
          <a:stretch/>
        </p:blipFill>
        <p:spPr>
          <a:xfrm>
            <a:off x="442401" y="874154"/>
            <a:ext cx="3712928" cy="3868043"/>
          </a:xfrm>
          <a:prstGeom prst="rect">
            <a:avLst/>
          </a:prstGeo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3A714F71-8926-A244-BBA0-E340873CB75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8190"/>
          <a:stretch/>
        </p:blipFill>
        <p:spPr>
          <a:xfrm>
            <a:off x="4270606" y="599401"/>
            <a:ext cx="4048223" cy="4338900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D43BD8DD-2D15-B04D-95AC-6DB0E96664C2}"/>
              </a:ext>
            </a:extLst>
          </p:cNvPr>
          <p:cNvSpPr txBox="1">
            <a:spLocks/>
          </p:cNvSpPr>
          <p:nvPr/>
        </p:nvSpPr>
        <p:spPr>
          <a:xfrm>
            <a:off x="697852" y="313756"/>
            <a:ext cx="7505700" cy="95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en-US" dirty="0"/>
              <a:t>Results- Forecasting Graphs</a:t>
            </a:r>
          </a:p>
        </p:txBody>
      </p:sp>
    </p:spTree>
    <p:extLst>
      <p:ext uri="{BB962C8B-B14F-4D97-AF65-F5344CB8AC3E}">
        <p14:creationId xmlns:p14="http://schemas.microsoft.com/office/powerpoint/2010/main" val="30991989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620E77-B46F-2143-950A-505A226F2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852" y="313756"/>
            <a:ext cx="7505700" cy="954600"/>
          </a:xfrm>
        </p:spPr>
        <p:txBody>
          <a:bodyPr/>
          <a:lstStyle/>
          <a:p>
            <a:r>
              <a:rPr lang="en-US" dirty="0"/>
              <a:t>Results- Forecasting Graphs</a:t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E858D709-5C43-CE42-AD9A-6C86863D2F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240" y="779800"/>
            <a:ext cx="4425001" cy="3880050"/>
          </a:xfrm>
          <a:prstGeom prst="rect">
            <a:avLst/>
          </a:prstGeom>
        </p:spPr>
      </p:pic>
      <p:pic>
        <p:nvPicPr>
          <p:cNvPr id="8" name="Picture 7" descr="A screenshot of a map&#10;&#10;Description automatically generated">
            <a:extLst>
              <a:ext uri="{FF2B5EF4-FFF2-40B4-BE49-F238E27FC236}">
                <a16:creationId xmlns:a16="http://schemas.microsoft.com/office/drawing/2014/main" id="{1CC4101C-9DB9-4B4C-9EC9-9F8CEA9C0D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0702" y="839147"/>
            <a:ext cx="4289635" cy="3761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2216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620E77-B46F-2143-950A-505A226F2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852" y="313756"/>
            <a:ext cx="7505700" cy="954600"/>
          </a:xfrm>
        </p:spPr>
        <p:txBody>
          <a:bodyPr/>
          <a:lstStyle/>
          <a:p>
            <a:r>
              <a:rPr lang="en-US" dirty="0"/>
              <a:t>Results- Forecasting Graphs</a:t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46547C26-F32C-C44E-A9D2-843461D9BB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7968" y="783771"/>
            <a:ext cx="4528486" cy="3773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9278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620E77-B46F-2143-950A-505A226F2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852" y="313756"/>
            <a:ext cx="7505700" cy="954600"/>
          </a:xfrm>
        </p:spPr>
        <p:txBody>
          <a:bodyPr/>
          <a:lstStyle/>
          <a:p>
            <a:r>
              <a:rPr lang="en-US" dirty="0"/>
              <a:t>Results - RMSE</a:t>
            </a:r>
          </a:p>
        </p:txBody>
      </p:sp>
      <p:pic>
        <p:nvPicPr>
          <p:cNvPr id="14" name="Picture 13" descr="A screenshot of a cell phone&#10;&#10;Description automatically generated">
            <a:extLst>
              <a:ext uri="{FF2B5EF4-FFF2-40B4-BE49-F238E27FC236}">
                <a16:creationId xmlns:a16="http://schemas.microsoft.com/office/drawing/2014/main" id="{A06A3F92-1FE2-6E43-B091-C352F65DF5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933" y="832266"/>
            <a:ext cx="8336133" cy="280667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0742314-313D-6740-BC6E-30F04E07D2FF}"/>
              </a:ext>
            </a:extLst>
          </p:cNvPr>
          <p:cNvSpPr txBox="1"/>
          <p:nvPr/>
        </p:nvSpPr>
        <p:spPr>
          <a:xfrm>
            <a:off x="1324946" y="3564295"/>
            <a:ext cx="25192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Method:</a:t>
            </a:r>
            <a:r>
              <a:rPr lang="en-US" dirty="0"/>
              <a:t> Seasonal ARIMA</a:t>
            </a:r>
          </a:p>
        </p:txBody>
      </p:sp>
    </p:spTree>
    <p:extLst>
      <p:ext uri="{BB962C8B-B14F-4D97-AF65-F5344CB8AC3E}">
        <p14:creationId xmlns:p14="http://schemas.microsoft.com/office/powerpoint/2010/main" val="21093133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620E77-B46F-2143-950A-505A226F2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852" y="313756"/>
            <a:ext cx="7505700" cy="954600"/>
          </a:xfrm>
        </p:spPr>
        <p:txBody>
          <a:bodyPr/>
          <a:lstStyle/>
          <a:p>
            <a:r>
              <a:rPr lang="en-US" dirty="0"/>
              <a:t>Results - RMSE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0742314-313D-6740-BC6E-30F04E07D2FF}"/>
              </a:ext>
            </a:extLst>
          </p:cNvPr>
          <p:cNvSpPr txBox="1"/>
          <p:nvPr/>
        </p:nvSpPr>
        <p:spPr>
          <a:xfrm>
            <a:off x="1324945" y="3564295"/>
            <a:ext cx="30044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Method:</a:t>
            </a:r>
            <a:r>
              <a:rPr lang="en-US" dirty="0"/>
              <a:t> Non- Seasonal ARIMA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280A40BD-25F3-9B40-8F75-E1BC62F968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852" y="787557"/>
            <a:ext cx="7587732" cy="2792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5149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620E77-B46F-2143-950A-505A226F2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852" y="313756"/>
            <a:ext cx="7505700" cy="954600"/>
          </a:xfrm>
        </p:spPr>
        <p:txBody>
          <a:bodyPr/>
          <a:lstStyle/>
          <a:p>
            <a:r>
              <a:rPr lang="en-US" dirty="0"/>
              <a:t>Results - RMSE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0742314-313D-6740-BC6E-30F04E07D2FF}"/>
              </a:ext>
            </a:extLst>
          </p:cNvPr>
          <p:cNvSpPr txBox="1"/>
          <p:nvPr/>
        </p:nvSpPr>
        <p:spPr>
          <a:xfrm>
            <a:off x="989043" y="4198555"/>
            <a:ext cx="26498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Method:</a:t>
            </a:r>
            <a:r>
              <a:rPr lang="en-US" dirty="0"/>
              <a:t> Average Seasonal ARIMA &amp; ETS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0C4B4FE0-3688-7242-9E39-AE056D462B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816" y="791056"/>
            <a:ext cx="7917025" cy="3034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2272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620E77-B46F-2143-950A-505A226F2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852" y="313756"/>
            <a:ext cx="7505700" cy="954600"/>
          </a:xfrm>
        </p:spPr>
        <p:txBody>
          <a:bodyPr/>
          <a:lstStyle/>
          <a:p>
            <a:r>
              <a:rPr lang="en-US" dirty="0"/>
              <a:t>Results - RMSE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0742314-313D-6740-BC6E-30F04E07D2FF}"/>
              </a:ext>
            </a:extLst>
          </p:cNvPr>
          <p:cNvSpPr txBox="1"/>
          <p:nvPr/>
        </p:nvSpPr>
        <p:spPr>
          <a:xfrm>
            <a:off x="1063688" y="4114801"/>
            <a:ext cx="26498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Method:</a:t>
            </a:r>
            <a:r>
              <a:rPr lang="en-US" dirty="0"/>
              <a:t> Non- Seasonal ETS</a:t>
            </a: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FBC1CF10-4D71-094B-A08E-2F1645E5D1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497" y="935860"/>
            <a:ext cx="7505700" cy="276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2229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620E77-B46F-2143-950A-505A226F2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852" y="313756"/>
            <a:ext cx="7505700" cy="954600"/>
          </a:xfrm>
        </p:spPr>
        <p:txBody>
          <a:bodyPr/>
          <a:lstStyle/>
          <a:p>
            <a:r>
              <a:rPr lang="en-US" dirty="0"/>
              <a:t>Time Series Forecasting</a:t>
            </a:r>
          </a:p>
        </p:txBody>
      </p:sp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8DE3C31C-009F-E548-B325-C9FA63014D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9772" y="886408"/>
            <a:ext cx="6152791" cy="3816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5993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620E77-B46F-2143-950A-505A226F2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852" y="313756"/>
            <a:ext cx="7505700" cy="954600"/>
          </a:xfrm>
        </p:spPr>
        <p:txBody>
          <a:bodyPr/>
          <a:lstStyle/>
          <a:p>
            <a:r>
              <a:rPr lang="en-US" dirty="0"/>
              <a:t>Results – Custom Module</a:t>
            </a:r>
          </a:p>
        </p:txBody>
      </p:sp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4997E2E6-C750-F54B-99DA-2DFC5833AD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7624"/>
          <a:stretch/>
        </p:blipFill>
        <p:spPr>
          <a:xfrm>
            <a:off x="403642" y="791056"/>
            <a:ext cx="3701828" cy="4038688"/>
          </a:xfrm>
          <a:prstGeom prst="rect">
            <a:avLst/>
          </a:prstGeom>
        </p:spPr>
      </p:pic>
      <p:pic>
        <p:nvPicPr>
          <p:cNvPr id="6" name="Picture 5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0F8DC4A5-2EF3-F044-976B-ABC25D4E17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4488"/>
          <a:stretch/>
        </p:blipFill>
        <p:spPr>
          <a:xfrm>
            <a:off x="4711959" y="791056"/>
            <a:ext cx="3216636" cy="4038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9344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620E77-B46F-2143-950A-505A226F2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852" y="313756"/>
            <a:ext cx="7505700" cy="954600"/>
          </a:xfrm>
        </p:spPr>
        <p:txBody>
          <a:bodyPr/>
          <a:lstStyle/>
          <a:p>
            <a:r>
              <a:rPr lang="en-US" dirty="0"/>
              <a:t>Results – Custom Module</a:t>
            </a:r>
          </a:p>
        </p:txBody>
      </p:sp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06F0BAFF-D14D-D249-B7C6-225E397F72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3432"/>
          <a:stretch/>
        </p:blipFill>
        <p:spPr>
          <a:xfrm>
            <a:off x="595215" y="791056"/>
            <a:ext cx="3291281" cy="4038688"/>
          </a:xfrm>
          <a:prstGeom prst="rect">
            <a:avLst/>
          </a:prstGeom>
        </p:spPr>
      </p:pic>
      <p:pic>
        <p:nvPicPr>
          <p:cNvPr id="8" name="Picture 7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65E377AB-F711-BF4C-AC06-B11CE03C5B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924"/>
          <a:stretch/>
        </p:blipFill>
        <p:spPr>
          <a:xfrm>
            <a:off x="4837626" y="791056"/>
            <a:ext cx="3468563" cy="410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0946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135" name="Google Shape;135;p14"/>
          <p:cNvSpPr txBox="1">
            <a:spLocks noGrp="1"/>
          </p:cNvSpPr>
          <p:nvPr>
            <p:ph type="body" idx="1"/>
          </p:nvPr>
        </p:nvSpPr>
        <p:spPr>
          <a:xfrm>
            <a:off x="819150" y="1502229"/>
            <a:ext cx="7505700" cy="29364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000" dirty="0"/>
              <a:t>Corona is a deadly disease that started spreading throughout  the world starting in December 2019. It was first diagnosed in Wuhan, China.</a:t>
            </a:r>
            <a:endParaRPr sz="20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000" dirty="0"/>
              <a:t>Since then, it has spread worldwide and has effected </a:t>
            </a:r>
            <a:r>
              <a:rPr lang="en" sz="2000" dirty="0">
                <a:sym typeface="Arial"/>
              </a:rPr>
              <a:t>2,475,440</a:t>
            </a:r>
            <a:r>
              <a:rPr lang="en" sz="2000" dirty="0"/>
              <a:t>  people and 170,069 people have died due to this infection.</a:t>
            </a:r>
            <a:endParaRPr sz="20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2000" dirty="0"/>
              <a:t>Scientists have since then dedicated their time in the research of this disease and here we attempt to take a deeper look into this problem.</a:t>
            </a:r>
            <a:endParaRPr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D92640-0BC1-894D-A247-A9BDACAF3097}"/>
              </a:ext>
            </a:extLst>
          </p:cNvPr>
          <p:cNvSpPr txBox="1"/>
          <p:nvPr/>
        </p:nvSpPr>
        <p:spPr>
          <a:xfrm>
            <a:off x="8690030" y="4835723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JJ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table&#10;&#10;Description automatically generated">
            <a:extLst>
              <a:ext uri="{FF2B5EF4-FFF2-40B4-BE49-F238E27FC236}">
                <a16:creationId xmlns:a16="http://schemas.microsoft.com/office/drawing/2014/main" id="{A14C9719-24ED-DA4C-BBC3-4A6F69C607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6848" b="29251"/>
          <a:stretch/>
        </p:blipFill>
        <p:spPr>
          <a:xfrm>
            <a:off x="2005039" y="1138334"/>
            <a:ext cx="5133922" cy="225800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8294E3D-5998-5E49-AF8B-CFA01892FFBE}"/>
              </a:ext>
            </a:extLst>
          </p:cNvPr>
          <p:cNvSpPr txBox="1"/>
          <p:nvPr/>
        </p:nvSpPr>
        <p:spPr>
          <a:xfrm>
            <a:off x="8690030" y="4835723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JJ</a:t>
            </a:r>
          </a:p>
        </p:txBody>
      </p:sp>
    </p:spTree>
    <p:extLst>
      <p:ext uri="{BB962C8B-B14F-4D97-AF65-F5344CB8AC3E}">
        <p14:creationId xmlns:p14="http://schemas.microsoft.com/office/powerpoint/2010/main" val="25613476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620E77-B46F-2143-950A-505A226F2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852" y="313756"/>
            <a:ext cx="7505700" cy="954600"/>
          </a:xfrm>
        </p:spPr>
        <p:txBody>
          <a:bodyPr/>
          <a:lstStyle/>
          <a:p>
            <a:r>
              <a:rPr lang="en-US" dirty="0"/>
              <a:t>Time Series Prediction- Los Angeles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E973D3-1FB0-BB4A-8CD0-169BF580C3C8}"/>
              </a:ext>
            </a:extLst>
          </p:cNvPr>
          <p:cNvSpPr txBox="1"/>
          <p:nvPr/>
        </p:nvSpPr>
        <p:spPr>
          <a:xfrm>
            <a:off x="1063689" y="4114801"/>
            <a:ext cx="7931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Cases 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C86B37-1EAE-0B42-8093-406C9E072CD2}"/>
              </a:ext>
            </a:extLst>
          </p:cNvPr>
          <p:cNvSpPr txBox="1"/>
          <p:nvPr/>
        </p:nvSpPr>
        <p:spPr>
          <a:xfrm>
            <a:off x="6487885" y="4114800"/>
            <a:ext cx="7931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Deaths </a:t>
            </a:r>
            <a:endParaRPr lang="en-US" dirty="0"/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1EC78A8F-2786-624D-A296-BD75D70B59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894" y="825500"/>
            <a:ext cx="4028103" cy="3289300"/>
          </a:xfrm>
          <a:prstGeom prst="rect">
            <a:avLst/>
          </a:prstGeom>
          <a:ln w="38100">
            <a:solidFill>
              <a:schemeClr val="bg2"/>
            </a:solidFill>
          </a:ln>
        </p:spPr>
      </p:pic>
      <p:pic>
        <p:nvPicPr>
          <p:cNvPr id="10" name="Picture 9" descr="A close up of a map&#10;&#10;Description automatically generated">
            <a:extLst>
              <a:ext uri="{FF2B5EF4-FFF2-40B4-BE49-F238E27FC236}">
                <a16:creationId xmlns:a16="http://schemas.microsoft.com/office/drawing/2014/main" id="{C07803C1-401A-714A-8542-4B16D651CF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4075" y="825500"/>
            <a:ext cx="4028103" cy="3289300"/>
          </a:xfrm>
          <a:prstGeom prst="rect">
            <a:avLst/>
          </a:prstGeom>
          <a:ln w="38100">
            <a:solidFill>
              <a:schemeClr val="bg2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40981EB-3B8E-9F47-BA0F-0A668CD6C573}"/>
              </a:ext>
            </a:extLst>
          </p:cNvPr>
          <p:cNvSpPr txBox="1"/>
          <p:nvPr/>
        </p:nvSpPr>
        <p:spPr>
          <a:xfrm>
            <a:off x="8690030" y="4835723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JJ</a:t>
            </a:r>
          </a:p>
        </p:txBody>
      </p:sp>
    </p:spTree>
    <p:extLst>
      <p:ext uri="{BB962C8B-B14F-4D97-AF65-F5344CB8AC3E}">
        <p14:creationId xmlns:p14="http://schemas.microsoft.com/office/powerpoint/2010/main" val="9102146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620E77-B46F-2143-950A-505A226F2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852" y="313756"/>
            <a:ext cx="7505700" cy="954600"/>
          </a:xfrm>
        </p:spPr>
        <p:txBody>
          <a:bodyPr/>
          <a:lstStyle/>
          <a:p>
            <a:r>
              <a:rPr lang="en-US" dirty="0"/>
              <a:t>Time Series Prediction- New York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E973D3-1FB0-BB4A-8CD0-169BF580C3C8}"/>
              </a:ext>
            </a:extLst>
          </p:cNvPr>
          <p:cNvSpPr txBox="1"/>
          <p:nvPr/>
        </p:nvSpPr>
        <p:spPr>
          <a:xfrm>
            <a:off x="942391" y="4365558"/>
            <a:ext cx="7931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Cases 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C86B37-1EAE-0B42-8093-406C9E072CD2}"/>
              </a:ext>
            </a:extLst>
          </p:cNvPr>
          <p:cNvSpPr txBox="1"/>
          <p:nvPr/>
        </p:nvSpPr>
        <p:spPr>
          <a:xfrm>
            <a:off x="6497216" y="4422578"/>
            <a:ext cx="7931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Deaths </a:t>
            </a:r>
            <a:endParaRPr lang="en-US" dirty="0"/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C4F54C11-1F48-AB40-9239-8AE984EF4D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202" y="927100"/>
            <a:ext cx="4000500" cy="3289300"/>
          </a:xfrm>
          <a:prstGeom prst="rect">
            <a:avLst/>
          </a:prstGeom>
          <a:ln w="38100">
            <a:solidFill>
              <a:schemeClr val="bg2"/>
            </a:solidFill>
          </a:ln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2D150702-DE00-D94E-B0F6-2E625A1CB7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2871" y="927100"/>
            <a:ext cx="3543300" cy="3289300"/>
          </a:xfrm>
          <a:prstGeom prst="rect">
            <a:avLst/>
          </a:prstGeom>
          <a:ln w="38100">
            <a:solidFill>
              <a:schemeClr val="bg2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BAB24E7-3991-0546-A2D1-E5E09752A828}"/>
              </a:ext>
            </a:extLst>
          </p:cNvPr>
          <p:cNvSpPr txBox="1"/>
          <p:nvPr/>
        </p:nvSpPr>
        <p:spPr>
          <a:xfrm>
            <a:off x="8690030" y="4835723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JJ</a:t>
            </a:r>
          </a:p>
        </p:txBody>
      </p:sp>
    </p:spTree>
    <p:extLst>
      <p:ext uri="{BB962C8B-B14F-4D97-AF65-F5344CB8AC3E}">
        <p14:creationId xmlns:p14="http://schemas.microsoft.com/office/powerpoint/2010/main" val="14979241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0A017-1D13-6F47-83D8-3B49BF9AED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892" y="521076"/>
            <a:ext cx="8212883" cy="954600"/>
          </a:xfrm>
        </p:spPr>
        <p:txBody>
          <a:bodyPr/>
          <a:lstStyle/>
          <a:p>
            <a:r>
              <a:rPr lang="en-US" dirty="0"/>
              <a:t>Results- AUC -Weather Factor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1EC61F-AFE5-0C4B-A36F-4F02BD5848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9150" y="998376"/>
            <a:ext cx="7505700" cy="3440349"/>
          </a:xfrm>
        </p:spPr>
        <p:txBody>
          <a:bodyPr/>
          <a:lstStyle/>
          <a:p>
            <a:r>
              <a:rPr lang="en-US" sz="2400" b="1" dirty="0"/>
              <a:t>Cases</a:t>
            </a:r>
          </a:p>
          <a:p>
            <a:pPr lvl="1"/>
            <a:r>
              <a:rPr lang="en-US" sz="2000" dirty="0"/>
              <a:t>LR Algorithm: </a:t>
            </a:r>
            <a:r>
              <a:rPr lang="en-US" sz="2000" b="1" u="sng" dirty="0"/>
              <a:t>0.3656716417910448</a:t>
            </a:r>
          </a:p>
          <a:p>
            <a:pPr lvl="1"/>
            <a:r>
              <a:rPr lang="en-US" sz="2000" dirty="0"/>
              <a:t>DR Algorithm: </a:t>
            </a:r>
            <a:r>
              <a:rPr lang="en-US" sz="2000" b="1" u="sng" dirty="0"/>
              <a:t>0.353982300884975</a:t>
            </a:r>
          </a:p>
          <a:p>
            <a:r>
              <a:rPr lang="en-US" sz="2400" b="1" dirty="0"/>
              <a:t> Deaths</a:t>
            </a:r>
          </a:p>
          <a:p>
            <a:pPr lvl="1"/>
            <a:r>
              <a:rPr lang="en-US" sz="2000" dirty="0"/>
              <a:t>LR Algorithm: </a:t>
            </a:r>
            <a:r>
              <a:rPr lang="en-US" sz="2000" b="1" u="sng" dirty="0"/>
              <a:t>0.536</a:t>
            </a:r>
          </a:p>
          <a:p>
            <a:pPr lvl="1"/>
            <a:r>
              <a:rPr lang="en-US" sz="2000" dirty="0"/>
              <a:t>DR Algorithm: </a:t>
            </a:r>
            <a:r>
              <a:rPr lang="en-US" sz="2000" b="1" u="sng" dirty="0"/>
              <a:t>0.315789473682105</a:t>
            </a:r>
          </a:p>
          <a:p>
            <a:pPr lvl="1"/>
            <a:endParaRPr lang="en-US" sz="2000" b="1" u="sng" dirty="0"/>
          </a:p>
          <a:p>
            <a:pPr lvl="1"/>
            <a:endParaRPr lang="en-US" sz="16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442898-F7E0-3A4E-8AE8-743284DB729B}"/>
              </a:ext>
            </a:extLst>
          </p:cNvPr>
          <p:cNvSpPr txBox="1"/>
          <p:nvPr/>
        </p:nvSpPr>
        <p:spPr>
          <a:xfrm>
            <a:off x="8690030" y="4835723"/>
            <a:ext cx="4539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</a:t>
            </a:r>
          </a:p>
        </p:txBody>
      </p:sp>
    </p:spTree>
    <p:extLst>
      <p:ext uri="{BB962C8B-B14F-4D97-AF65-F5344CB8AC3E}">
        <p14:creationId xmlns:p14="http://schemas.microsoft.com/office/powerpoint/2010/main" val="42450483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E0480-D0BB-5A43-95B2-BBFE65FF6D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4593" y="1710421"/>
            <a:ext cx="6372300" cy="1379700"/>
          </a:xfrm>
        </p:spPr>
        <p:txBody>
          <a:bodyPr wrap="square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200" dirty="0"/>
              <a:t>Oracle CLI</a:t>
            </a:r>
          </a:p>
        </p:txBody>
      </p:sp>
      <p:pic>
        <p:nvPicPr>
          <p:cNvPr id="15" name="Picture 1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6A80FBDF-54F1-EC47-866B-98DEB1218B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9910" b="40135"/>
          <a:stretch/>
        </p:blipFill>
        <p:spPr>
          <a:xfrm>
            <a:off x="106136" y="4572000"/>
            <a:ext cx="2863992" cy="5715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92AB969-884D-F145-9A2C-98BBF60482A4}"/>
              </a:ext>
            </a:extLst>
          </p:cNvPr>
          <p:cNvSpPr txBox="1"/>
          <p:nvPr/>
        </p:nvSpPr>
        <p:spPr>
          <a:xfrm>
            <a:off x="8690030" y="4835723"/>
            <a:ext cx="4539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</a:t>
            </a:r>
          </a:p>
        </p:txBody>
      </p:sp>
    </p:spTree>
    <p:extLst>
      <p:ext uri="{BB962C8B-B14F-4D97-AF65-F5344CB8AC3E}">
        <p14:creationId xmlns:p14="http://schemas.microsoft.com/office/powerpoint/2010/main" val="34160283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0A017-1D13-6F47-83D8-3B49BF9AED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50" y="407061"/>
            <a:ext cx="7505700" cy="954600"/>
          </a:xfrm>
        </p:spPr>
        <p:txBody>
          <a:bodyPr/>
          <a:lstStyle/>
          <a:p>
            <a:r>
              <a:rPr lang="en-US" dirty="0"/>
              <a:t>Results- AUC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1EC61F-AFE5-0C4B-A36F-4F02BD5848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9150" y="998376"/>
            <a:ext cx="7505700" cy="3440349"/>
          </a:xfrm>
        </p:spPr>
        <p:txBody>
          <a:bodyPr/>
          <a:lstStyle/>
          <a:p>
            <a:r>
              <a:rPr lang="en-US" sz="2400" b="1" dirty="0"/>
              <a:t>Cases</a:t>
            </a:r>
          </a:p>
          <a:p>
            <a:pPr lvl="1"/>
            <a:r>
              <a:rPr lang="en-US" sz="2000" dirty="0"/>
              <a:t>LR Algorithm: </a:t>
            </a:r>
            <a:r>
              <a:rPr lang="en-US" sz="2000" b="1" u="sng" dirty="0"/>
              <a:t>0.387596899224</a:t>
            </a:r>
          </a:p>
          <a:p>
            <a:pPr lvl="1"/>
            <a:r>
              <a:rPr lang="en-US" sz="2000" dirty="0"/>
              <a:t>DR Algorithm: </a:t>
            </a:r>
            <a:r>
              <a:rPr lang="en-US" sz="2000" b="1" u="sng" dirty="0"/>
              <a:t>0.3</a:t>
            </a:r>
          </a:p>
          <a:p>
            <a:r>
              <a:rPr lang="en-US" sz="2400" b="1" dirty="0"/>
              <a:t> Deaths</a:t>
            </a:r>
          </a:p>
          <a:p>
            <a:pPr lvl="1"/>
            <a:r>
              <a:rPr lang="en-US" sz="2000" dirty="0"/>
              <a:t>LR Algorithm: </a:t>
            </a:r>
            <a:r>
              <a:rPr lang="en-US" sz="2000" b="1" u="sng" dirty="0"/>
              <a:t>0.4672131147540984</a:t>
            </a:r>
          </a:p>
          <a:p>
            <a:pPr lvl="1"/>
            <a:r>
              <a:rPr lang="en-US" sz="2000" dirty="0"/>
              <a:t>DR Algorithm: </a:t>
            </a:r>
            <a:r>
              <a:rPr lang="en-US" sz="2000" b="1" u="sng" dirty="0"/>
              <a:t>0.41134751773</a:t>
            </a:r>
          </a:p>
          <a:p>
            <a:pPr lvl="1"/>
            <a:endParaRPr lang="en-US" sz="2000" b="1" u="sng" dirty="0"/>
          </a:p>
          <a:p>
            <a:pPr lvl="1"/>
            <a:endParaRPr lang="en-US" sz="16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95A421-2122-8E4F-B983-9777C44A3A75}"/>
              </a:ext>
            </a:extLst>
          </p:cNvPr>
          <p:cNvSpPr txBox="1"/>
          <p:nvPr/>
        </p:nvSpPr>
        <p:spPr>
          <a:xfrm>
            <a:off x="8690030" y="4835723"/>
            <a:ext cx="4539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</a:t>
            </a:r>
          </a:p>
        </p:txBody>
      </p:sp>
    </p:spTree>
    <p:extLst>
      <p:ext uri="{BB962C8B-B14F-4D97-AF65-F5344CB8AC3E}">
        <p14:creationId xmlns:p14="http://schemas.microsoft.com/office/powerpoint/2010/main" val="32807687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5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</a:t>
            </a:r>
            <a:endParaRPr dirty="0"/>
          </a:p>
        </p:txBody>
      </p:sp>
      <p:sp>
        <p:nvSpPr>
          <p:cNvPr id="281" name="Google Shape;281;p35"/>
          <p:cNvSpPr txBox="1">
            <a:spLocks noGrp="1"/>
          </p:cNvSpPr>
          <p:nvPr>
            <p:ph type="body" idx="1"/>
          </p:nvPr>
        </p:nvSpPr>
        <p:spPr>
          <a:xfrm>
            <a:off x="819150" y="1502229"/>
            <a:ext cx="7505700" cy="309776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 dirty="0"/>
              <a:t>Weather Factor is not prominent in prediction of deaths &amp; </a:t>
            </a:r>
            <a:r>
              <a:rPr lang="en-US" sz="1800" dirty="0" err="1"/>
              <a:t>casesdue</a:t>
            </a:r>
            <a:r>
              <a:rPr lang="en-US" sz="1800" dirty="0"/>
              <a:t> to COVID.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 dirty="0"/>
              <a:t>In Azure ML, ARIMA seasonal and non seasonal forecast is better compared to other algorithms.</a:t>
            </a:r>
            <a:endParaRPr sz="1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 dirty="0"/>
              <a:t>In comparison with WORLDOMETER, we have decent similar results for predicting number of cases and deaths.</a:t>
            </a:r>
            <a:endParaRPr sz="1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32E791F-3762-434F-B13C-F572086F329E}"/>
              </a:ext>
            </a:extLst>
          </p:cNvPr>
          <p:cNvSpPr txBox="1"/>
          <p:nvPr/>
        </p:nvSpPr>
        <p:spPr>
          <a:xfrm>
            <a:off x="8690030" y="4835723"/>
            <a:ext cx="4539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7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 </a:t>
            </a:r>
            <a:endParaRPr/>
          </a:p>
        </p:txBody>
      </p:sp>
      <p:pic>
        <p:nvPicPr>
          <p:cNvPr id="293" name="Google Shape;29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1200" y="1661475"/>
            <a:ext cx="2095500" cy="2095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37"/>
          <p:cNvSpPr txBox="1"/>
          <p:nvPr/>
        </p:nvSpPr>
        <p:spPr>
          <a:xfrm>
            <a:off x="251927" y="4564369"/>
            <a:ext cx="4790650" cy="2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>
                    <a:lumMod val="5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Taken from </a:t>
            </a:r>
            <a:r>
              <a:rPr lang="en" sz="1100" u="sng" dirty="0">
                <a:solidFill>
                  <a:schemeClr val="tx1">
                    <a:lumMod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https://en.wikipedia.org/wiki/Mickey_Mouse</a:t>
            </a:r>
            <a:endParaRPr dirty="0">
              <a:solidFill>
                <a:schemeClr val="tx1">
                  <a:lumMod val="50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5"/>
          <p:cNvSpPr txBox="1">
            <a:spLocks noGrp="1"/>
          </p:cNvSpPr>
          <p:nvPr>
            <p:ph type="title"/>
          </p:nvPr>
        </p:nvSpPr>
        <p:spPr>
          <a:xfrm>
            <a:off x="819150" y="504125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Dataset</a:t>
            </a:r>
            <a:endParaRPr dirty="0"/>
          </a:p>
        </p:txBody>
      </p:sp>
      <p:sp>
        <p:nvSpPr>
          <p:cNvPr id="141" name="Google Shape;141;p15"/>
          <p:cNvSpPr txBox="1">
            <a:spLocks noGrp="1"/>
          </p:cNvSpPr>
          <p:nvPr>
            <p:ph type="body" idx="1"/>
          </p:nvPr>
        </p:nvSpPr>
        <p:spPr>
          <a:xfrm>
            <a:off x="781800" y="1458725"/>
            <a:ext cx="7580400" cy="29023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000" dirty="0"/>
              <a:t>As this is Dataset URL :- </a:t>
            </a:r>
            <a:r>
              <a:rPr lang="en-US" sz="2000" dirty="0">
                <a:hlinkClick r:id="rId3"/>
              </a:rPr>
              <a:t>https://</a:t>
            </a:r>
            <a:r>
              <a:rPr lang="en-US" sz="2000" dirty="0" err="1">
                <a:hlinkClick r:id="rId3"/>
              </a:rPr>
              <a:t>github.com</a:t>
            </a:r>
            <a:r>
              <a:rPr lang="en-US" sz="2000" dirty="0">
                <a:hlinkClick r:id="rId3"/>
              </a:rPr>
              <a:t>/datasets/covid-19</a:t>
            </a:r>
            <a:endParaRPr lang="en-US" sz="2000" dirty="0"/>
          </a:p>
          <a:p>
            <a:r>
              <a:rPr lang="en-US" sz="2000" dirty="0"/>
              <a:t>File Size : 81.7 Megabytes</a:t>
            </a:r>
          </a:p>
          <a:p>
            <a:r>
              <a:rPr lang="en-US" sz="2000" dirty="0"/>
              <a:t>Number of rows :  540</a:t>
            </a:r>
          </a:p>
          <a:p>
            <a:r>
              <a:rPr lang="en-US" sz="2000" dirty="0"/>
              <a:t>Number of Columns : 13</a:t>
            </a:r>
          </a:p>
          <a:p>
            <a:r>
              <a:rPr lang="en-US" sz="2000" dirty="0"/>
              <a:t>Number of File : 8</a:t>
            </a:r>
          </a:p>
          <a:p>
            <a:r>
              <a:rPr lang="en-US" sz="2000" dirty="0"/>
              <a:t>File Format : csv (Comma-separated Values)</a:t>
            </a:r>
            <a:endParaRPr sz="14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                                                                                                                                                                    </a:t>
            </a:r>
            <a:r>
              <a:rPr lang="en" sz="1000" dirty="0">
                <a:latin typeface="Times New Roman"/>
                <a:ea typeface="Times New Roman"/>
                <a:cs typeface="Times New Roman"/>
                <a:sym typeface="Times New Roman"/>
              </a:rPr>
              <a:t>          </a:t>
            </a:r>
            <a:endParaRPr sz="1100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69F8E4-4191-0640-B8DC-40361F43E7B6}"/>
              </a:ext>
            </a:extLst>
          </p:cNvPr>
          <p:cNvSpPr txBox="1"/>
          <p:nvPr/>
        </p:nvSpPr>
        <p:spPr>
          <a:xfrm>
            <a:off x="8690030" y="4835723"/>
            <a:ext cx="4539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3646B1-6D20-124E-8371-4F3A563B2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Technical Specifications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BFA55F-362D-504D-8D79-299BA47175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-311150">
              <a:spcBef>
                <a:spcPts val="0"/>
              </a:spcBef>
              <a:buSzPts val="1300"/>
              <a:buFont typeface="Calibri"/>
              <a:buChar char="●"/>
            </a:pPr>
            <a:r>
              <a:rPr lang="en-US" sz="2400" dirty="0"/>
              <a:t>Free Workspace</a:t>
            </a:r>
          </a:p>
          <a:p>
            <a:pPr marL="457200" lvl="1" indent="-311150">
              <a:spcBef>
                <a:spcPts val="0"/>
              </a:spcBef>
              <a:buSzPts val="1300"/>
              <a:buFont typeface="Calibri"/>
              <a:buChar char="●"/>
            </a:pPr>
            <a:r>
              <a:rPr lang="en-US" sz="2400" dirty="0"/>
              <a:t>10 GB storage</a:t>
            </a:r>
          </a:p>
          <a:p>
            <a:pPr marL="457200" lvl="1" indent="-311150">
              <a:spcBef>
                <a:spcPts val="0"/>
              </a:spcBef>
              <a:buSzPts val="1300"/>
              <a:buFont typeface="Calibri"/>
              <a:buChar char="●"/>
            </a:pPr>
            <a:r>
              <a:rPr lang="en-US" sz="2400" dirty="0"/>
              <a:t>Single node</a:t>
            </a:r>
          </a:p>
          <a:p>
            <a:pPr marL="457200" lvl="1" indent="-311150">
              <a:spcBef>
                <a:spcPts val="0"/>
              </a:spcBef>
              <a:buSzPts val="1300"/>
              <a:buFont typeface="Calibri"/>
              <a:buChar char="●"/>
            </a:pPr>
            <a:r>
              <a:rPr lang="en-US" sz="2400" dirty="0"/>
              <a:t>R</a:t>
            </a:r>
          </a:p>
          <a:p>
            <a:endParaRPr lang="en-US" sz="24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64657E-29A0-AC4D-A9BA-9C1CAB09892F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pPr marL="457200" lvl="1" indent="-311150">
              <a:spcBef>
                <a:spcPts val="0"/>
              </a:spcBef>
              <a:buSzPts val="1300"/>
              <a:buFont typeface="Calibri"/>
              <a:buChar char="●"/>
            </a:pPr>
            <a:r>
              <a:rPr lang="en-US" sz="1800" dirty="0"/>
              <a:t>Data Bricks Subscription</a:t>
            </a:r>
          </a:p>
          <a:p>
            <a:pPr marL="457200" lvl="1" indent="-311150">
              <a:spcBef>
                <a:spcPts val="0"/>
              </a:spcBef>
              <a:buSzPts val="1300"/>
              <a:buFont typeface="Calibri"/>
              <a:buChar char="●"/>
            </a:pPr>
            <a:r>
              <a:rPr lang="en-US" sz="1800" b="1" dirty="0"/>
              <a:t>Cluster 5.2 (includes      Apache Spark 2.4.0, Scala 2.11)</a:t>
            </a:r>
          </a:p>
          <a:p>
            <a:pPr marL="457200" lvl="1" indent="-311150">
              <a:spcBef>
                <a:spcPts val="0"/>
              </a:spcBef>
              <a:buSzPts val="1300"/>
              <a:buFont typeface="Calibri"/>
              <a:buChar char="●"/>
            </a:pPr>
            <a:r>
              <a:rPr lang="en-US" sz="1800" dirty="0"/>
              <a:t>6 GB Memory, 0.88 Cores, 1 DBU</a:t>
            </a:r>
          </a:p>
          <a:p>
            <a:pPr marL="457200" lvl="1" indent="-311150">
              <a:spcBef>
                <a:spcPts val="0"/>
              </a:spcBef>
              <a:buSzPts val="1300"/>
              <a:buFont typeface="Calibri"/>
              <a:buChar char="●"/>
            </a:pPr>
            <a:r>
              <a:rPr lang="en-US" sz="1800" dirty="0"/>
              <a:t>Python Version 3.2</a:t>
            </a:r>
          </a:p>
        </p:txBody>
      </p:sp>
      <p:pic>
        <p:nvPicPr>
          <p:cNvPr id="5" name="Picture 31">
            <a:extLst>
              <a:ext uri="{FF2B5EF4-FFF2-40B4-BE49-F238E27FC236}">
                <a16:creationId xmlns:a16="http://schemas.microsoft.com/office/drawing/2014/main" id="{1C6EE932-6580-8C4C-84D9-C5AE049335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133" r="-2127" b="29982"/>
          <a:stretch/>
        </p:blipFill>
        <p:spPr>
          <a:xfrm>
            <a:off x="1028928" y="1403805"/>
            <a:ext cx="2895143" cy="45737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15" descr="Image result for spark logo blue">
            <a:extLst>
              <a:ext uri="{FF2B5EF4-FFF2-40B4-BE49-F238E27FC236}">
                <a16:creationId xmlns:a16="http://schemas.microsoft.com/office/drawing/2014/main" id="{2C57FC52-F23E-624A-81D9-4DA8211981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1500" y="1403805"/>
            <a:ext cx="1831975" cy="457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597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64BCF3-07D1-504A-AA5D-8F67E6FA6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9150" y="233265"/>
            <a:ext cx="7505700" cy="4637315"/>
          </a:xfrm>
        </p:spPr>
        <p:txBody>
          <a:bodyPr/>
          <a:lstStyle/>
          <a:p>
            <a:r>
              <a:rPr lang="en-US" sz="1800" b="1" dirty="0"/>
              <a:t>In Azure ML,</a:t>
            </a:r>
            <a:r>
              <a:rPr lang="en-US" sz="1800" dirty="0"/>
              <a:t> we have implemented </a:t>
            </a:r>
            <a:r>
              <a:rPr lang="en-US" sz="1800" b="1" dirty="0"/>
              <a:t>ARIMA (Auto Regressive Integrated Moving Average) Seasonal &amp; Non seasonal, ETS using R Extraction service ETS</a:t>
            </a:r>
          </a:p>
          <a:p>
            <a:r>
              <a:rPr lang="en-US" sz="1800" dirty="0"/>
              <a:t>For prediction of cases and deaths by weather factor we have implemented </a:t>
            </a:r>
            <a:r>
              <a:rPr lang="en-US" sz="1800" b="1" dirty="0"/>
              <a:t>Linear Regression and Depth Forest Regression </a:t>
            </a:r>
            <a:r>
              <a:rPr lang="en-US" sz="1800" dirty="0"/>
              <a:t>is implemented</a:t>
            </a:r>
            <a:r>
              <a:rPr lang="en-US" sz="1800" b="1" dirty="0"/>
              <a:t> </a:t>
            </a:r>
            <a:r>
              <a:rPr lang="en-US" sz="1800" dirty="0"/>
              <a:t>using</a:t>
            </a:r>
            <a:r>
              <a:rPr lang="en-US" sz="1800" b="1" dirty="0"/>
              <a:t> </a:t>
            </a:r>
            <a:r>
              <a:rPr lang="en-US" sz="1800" b="1" dirty="0" err="1"/>
              <a:t>pyspark</a:t>
            </a:r>
            <a:r>
              <a:rPr lang="en-US" sz="1800" b="1" dirty="0"/>
              <a:t> </a:t>
            </a:r>
            <a:r>
              <a:rPr lang="en-US" sz="1800" dirty="0"/>
              <a:t>in</a:t>
            </a:r>
            <a:r>
              <a:rPr lang="en-US" sz="1800" b="1" dirty="0"/>
              <a:t> Databricks </a:t>
            </a:r>
          </a:p>
          <a:p>
            <a:r>
              <a:rPr lang="en-US" sz="1800" dirty="0"/>
              <a:t>For prediction of cases and deaths by time series prediction using </a:t>
            </a:r>
            <a:r>
              <a:rPr lang="en-US" sz="1800" b="1" dirty="0"/>
              <a:t>Python Facebook Prophet </a:t>
            </a:r>
            <a:r>
              <a:rPr lang="en-US" sz="1800" dirty="0"/>
              <a:t>in</a:t>
            </a:r>
            <a:r>
              <a:rPr lang="en-US" sz="1800" b="1" dirty="0"/>
              <a:t> Databricks  </a:t>
            </a:r>
            <a:r>
              <a:rPr lang="en-US" sz="1800" dirty="0"/>
              <a:t>for prediction in Los Angeles  and New York city.</a:t>
            </a:r>
            <a:endParaRPr lang="en-US" sz="1800" b="1" dirty="0"/>
          </a:p>
          <a:p>
            <a:r>
              <a:rPr lang="en-US" sz="1800" dirty="0"/>
              <a:t>We have used </a:t>
            </a:r>
            <a:r>
              <a:rPr lang="en-US" sz="1800" b="1" dirty="0"/>
              <a:t>Oracle CLI </a:t>
            </a:r>
            <a:r>
              <a:rPr lang="en-US" sz="1800" dirty="0"/>
              <a:t>for </a:t>
            </a:r>
            <a:r>
              <a:rPr lang="en-US" sz="1800" b="1" dirty="0"/>
              <a:t>deaths and cases by weather factor </a:t>
            </a:r>
            <a:r>
              <a:rPr lang="en-US" sz="1800" dirty="0"/>
              <a:t>for four cities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800" dirty="0"/>
              <a:t>New York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800" dirty="0"/>
              <a:t>Los Angeles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800" dirty="0"/>
              <a:t>Washington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800" dirty="0"/>
              <a:t>Philadelphia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0538F7-5840-E243-BB1B-EAC6FA68D60D}"/>
              </a:ext>
            </a:extLst>
          </p:cNvPr>
          <p:cNvSpPr txBox="1"/>
          <p:nvPr/>
        </p:nvSpPr>
        <p:spPr>
          <a:xfrm>
            <a:off x="8690030" y="4835723"/>
            <a:ext cx="4539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</a:t>
            </a:r>
          </a:p>
        </p:txBody>
      </p:sp>
    </p:spTree>
    <p:extLst>
      <p:ext uri="{BB962C8B-B14F-4D97-AF65-F5344CB8AC3E}">
        <p14:creationId xmlns:p14="http://schemas.microsoft.com/office/powerpoint/2010/main" val="42721331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38AAA32-11B7-5C40-9FB6-A4F27C77AC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3467" y="0"/>
            <a:ext cx="2165377" cy="845862"/>
          </a:xfrm>
        </p:spPr>
        <p:txBody>
          <a:bodyPr>
            <a:normAutofit/>
          </a:bodyPr>
          <a:lstStyle/>
          <a:p>
            <a:r>
              <a:rPr lang="en-US" sz="3300" b="1" dirty="0">
                <a:solidFill>
                  <a:srgbClr val="FFFFFF"/>
                </a:solidFill>
              </a:rPr>
              <a:t>Flowchart</a:t>
            </a:r>
            <a:endParaRPr lang="en-US" sz="3300" b="1" dirty="0">
              <a:solidFill>
                <a:srgbClr val="FFFFFF"/>
              </a:solidFill>
              <a:latin typeface="Corbel" panose="020B0503020204020204" pitchFamily="34" charset="0"/>
            </a:endParaRP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F3E18694-407D-2242-8A3A-20F002CD165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19118651"/>
              </p:ext>
            </p:extLst>
          </p:nvPr>
        </p:nvGraphicFramePr>
        <p:xfrm>
          <a:off x="374758" y="364715"/>
          <a:ext cx="5019157" cy="44140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8ACFE23D-4A8A-0349-9456-DE3EDA4A0F09}"/>
              </a:ext>
            </a:extLst>
          </p:cNvPr>
          <p:cNvSpPr txBox="1"/>
          <p:nvPr/>
        </p:nvSpPr>
        <p:spPr>
          <a:xfrm>
            <a:off x="8690030" y="4835723"/>
            <a:ext cx="4539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</a:t>
            </a:r>
          </a:p>
        </p:txBody>
      </p:sp>
    </p:spTree>
    <p:extLst>
      <p:ext uri="{BB962C8B-B14F-4D97-AF65-F5344CB8AC3E}">
        <p14:creationId xmlns:p14="http://schemas.microsoft.com/office/powerpoint/2010/main" val="41412216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7056F116-377C-4C42-8949-AC5C1D3E3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7256" y="1024274"/>
            <a:ext cx="5589487" cy="263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7104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ED3C3-22B4-2D4B-8547-379AEF169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E1150E41-C19B-B249-B628-75774E69B7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102" y="229766"/>
            <a:ext cx="6876661" cy="4683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0010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620E77-B46F-2143-950A-505A226F2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852" y="313756"/>
            <a:ext cx="7505700" cy="954600"/>
          </a:xfrm>
        </p:spPr>
        <p:txBody>
          <a:bodyPr/>
          <a:lstStyle/>
          <a:p>
            <a:r>
              <a:rPr lang="en-US" dirty="0"/>
              <a:t>Results- Forecasting Graphs</a:t>
            </a:r>
          </a:p>
        </p:txBody>
      </p:sp>
      <p:pic>
        <p:nvPicPr>
          <p:cNvPr id="5" name="Picture 4" descr="A screenshot of a map&#10;&#10;Description automatically generated">
            <a:extLst>
              <a:ext uri="{FF2B5EF4-FFF2-40B4-BE49-F238E27FC236}">
                <a16:creationId xmlns:a16="http://schemas.microsoft.com/office/drawing/2014/main" id="{79C61650-B64A-7944-9CC5-EEE9EF7553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852" y="873771"/>
            <a:ext cx="4156457" cy="3644578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F46D0463-7A0E-C341-9C44-FE85D3DD3A2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0632" b="14993"/>
          <a:stretch/>
        </p:blipFill>
        <p:spPr>
          <a:xfrm>
            <a:off x="4571999" y="1094559"/>
            <a:ext cx="4156457" cy="3466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195108"/>
      </p:ext>
    </p:extLst>
  </p:cSld>
  <p:clrMapOvr>
    <a:masterClrMapping/>
  </p:clrMapOvr>
</p:sld>
</file>

<file path=ppt/theme/theme1.xml><?xml version="1.0" encoding="utf-8"?>
<a:theme xmlns:a="http://schemas.openxmlformats.org/drawingml/2006/main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</TotalTime>
  <Words>484</Words>
  <Application>Microsoft Macintosh PowerPoint</Application>
  <PresentationFormat>On-screen Show (16:9)</PresentationFormat>
  <Paragraphs>94</Paragraphs>
  <Slides>27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Times New Roman</vt:lpstr>
      <vt:lpstr>Calibri</vt:lpstr>
      <vt:lpstr>Corbel</vt:lpstr>
      <vt:lpstr>Arial</vt:lpstr>
      <vt:lpstr>Nunito</vt:lpstr>
      <vt:lpstr>Shift</vt:lpstr>
      <vt:lpstr>“COVID” Forecasting Cases &amp; Deaths</vt:lpstr>
      <vt:lpstr>Introduction</vt:lpstr>
      <vt:lpstr>Dataset</vt:lpstr>
      <vt:lpstr>Technical Specifications</vt:lpstr>
      <vt:lpstr>PowerPoint Presentation</vt:lpstr>
      <vt:lpstr>Flowchart</vt:lpstr>
      <vt:lpstr>PowerPoint Presentation</vt:lpstr>
      <vt:lpstr>PowerPoint Presentation</vt:lpstr>
      <vt:lpstr>Results- Forecasting Graphs</vt:lpstr>
      <vt:lpstr>PowerPoint Presentation</vt:lpstr>
      <vt:lpstr>Results- Forecasting Graphs </vt:lpstr>
      <vt:lpstr>Results- Forecasting Graphs </vt:lpstr>
      <vt:lpstr>Results - RMSE</vt:lpstr>
      <vt:lpstr>Results - RMSE</vt:lpstr>
      <vt:lpstr>Results - RMSE</vt:lpstr>
      <vt:lpstr>Results - RMSE</vt:lpstr>
      <vt:lpstr>Time Series Forecasting</vt:lpstr>
      <vt:lpstr>Results – Custom Module</vt:lpstr>
      <vt:lpstr>Results – Custom Module</vt:lpstr>
      <vt:lpstr>PowerPoint Presentation</vt:lpstr>
      <vt:lpstr>Time Series Prediction- Los Angeles</vt:lpstr>
      <vt:lpstr>Time Series Prediction- New York</vt:lpstr>
      <vt:lpstr>Results- AUC -Weather Factor</vt:lpstr>
      <vt:lpstr>Oracle CLI</vt:lpstr>
      <vt:lpstr>Results- AUC</vt:lpstr>
      <vt:lpstr>Conclusion</vt:lpstr>
      <vt:lpstr>Thank you!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“COVID” Forecasting Cases &amp; Deaths</dc:title>
  <dc:creator>Joshi, Jay V</dc:creator>
  <cp:lastModifiedBy>Joshi, Jay V</cp:lastModifiedBy>
  <cp:revision>4</cp:revision>
  <dcterms:created xsi:type="dcterms:W3CDTF">2020-05-11T19:27:48Z</dcterms:created>
  <dcterms:modified xsi:type="dcterms:W3CDTF">2020-05-11T20:02:12Z</dcterms:modified>
</cp:coreProperties>
</file>